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597" r:id="rId2"/>
    <p:sldId id="622" r:id="rId3"/>
    <p:sldId id="611" r:id="rId4"/>
    <p:sldId id="614" r:id="rId5"/>
    <p:sldId id="601" r:id="rId6"/>
    <p:sldId id="642" r:id="rId7"/>
    <p:sldId id="643" r:id="rId8"/>
    <p:sldId id="644" r:id="rId9"/>
    <p:sldId id="656" r:id="rId10"/>
    <p:sldId id="612" r:id="rId11"/>
    <p:sldId id="606" r:id="rId12"/>
    <p:sldId id="646" r:id="rId13"/>
    <p:sldId id="572" r:id="rId14"/>
    <p:sldId id="549" r:id="rId15"/>
    <p:sldId id="550" r:id="rId16"/>
    <p:sldId id="567" r:id="rId17"/>
    <p:sldId id="568" r:id="rId18"/>
    <p:sldId id="569" r:id="rId19"/>
    <p:sldId id="570" r:id="rId20"/>
    <p:sldId id="571" r:id="rId21"/>
    <p:sldId id="592" r:id="rId22"/>
    <p:sldId id="576" r:id="rId23"/>
    <p:sldId id="577" r:id="rId24"/>
    <p:sldId id="511" r:id="rId25"/>
    <p:sldId id="480" r:id="rId26"/>
    <p:sldId id="481" r:id="rId27"/>
    <p:sldId id="593" r:id="rId28"/>
    <p:sldId id="578" r:id="rId29"/>
    <p:sldId id="579" r:id="rId30"/>
    <p:sldId id="525" r:id="rId31"/>
    <p:sldId id="526" r:id="rId32"/>
    <p:sldId id="527" r:id="rId33"/>
    <p:sldId id="580" r:id="rId34"/>
    <p:sldId id="594" r:id="rId35"/>
    <p:sldId id="508" r:id="rId36"/>
    <p:sldId id="494" r:id="rId37"/>
    <p:sldId id="490" r:id="rId38"/>
    <p:sldId id="495" r:id="rId39"/>
    <p:sldId id="496" r:id="rId40"/>
    <p:sldId id="588" r:id="rId41"/>
    <p:sldId id="595" r:id="rId42"/>
    <p:sldId id="641" r:id="rId43"/>
    <p:sldId id="647" r:id="rId44"/>
    <p:sldId id="627" r:id="rId45"/>
    <p:sldId id="628" r:id="rId46"/>
    <p:sldId id="629" r:id="rId47"/>
    <p:sldId id="630" r:id="rId48"/>
    <p:sldId id="631" r:id="rId49"/>
    <p:sldId id="632" r:id="rId50"/>
    <p:sldId id="648" r:id="rId51"/>
    <p:sldId id="634" r:id="rId52"/>
    <p:sldId id="635" r:id="rId53"/>
    <p:sldId id="636" r:id="rId54"/>
    <p:sldId id="637" r:id="rId55"/>
    <p:sldId id="638" r:id="rId56"/>
    <p:sldId id="658" r:id="rId57"/>
    <p:sldId id="659" r:id="rId58"/>
    <p:sldId id="660" r:id="rId59"/>
    <p:sldId id="661" r:id="rId60"/>
    <p:sldId id="639" r:id="rId61"/>
    <p:sldId id="649" r:id="rId62"/>
    <p:sldId id="529" r:id="rId63"/>
    <p:sldId id="657" r:id="rId64"/>
    <p:sldId id="458" r:id="rId65"/>
    <p:sldId id="497" r:id="rId66"/>
    <p:sldId id="615" r:id="rId67"/>
    <p:sldId id="562" r:id="rId68"/>
    <p:sldId id="650" r:id="rId69"/>
    <p:sldId id="651" r:id="rId70"/>
    <p:sldId id="652" r:id="rId71"/>
    <p:sldId id="653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097"/>
    <a:srgbClr val="D7123E"/>
    <a:srgbClr val="535353"/>
    <a:srgbClr val="1B2E49"/>
    <a:srgbClr val="5479AE"/>
    <a:srgbClr val="203757"/>
    <a:srgbClr val="092F7C"/>
    <a:srgbClr val="3C3C3C"/>
    <a:srgbClr val="135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1" autoAdjust="0"/>
    <p:restoredTop sz="69767" autoAdjust="0"/>
  </p:normalViewPr>
  <p:slideViewPr>
    <p:cSldViewPr snapToGrid="0" snapToObjects="1">
      <p:cViewPr varScale="1">
        <p:scale>
          <a:sx n="79" d="100"/>
          <a:sy n="79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CE761-F1AF-8C4A-9F11-33685EE3EC6E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3EC6D-29DB-9C4E-8AD0-BE6D8AE298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70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8E48-D462-9E46-9785-1C1935D7DFB9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3E036-5F92-C44F-B532-198021CB6C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257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6A68C-85D6-6042-9D63-5A55BCF847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1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28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28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2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2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1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28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28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2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2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2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28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用于存放输入和输出数据的</a:t>
            </a:r>
            <a:r>
              <a:rPr lang="en-US" altLang="zh-TW" dirty="0" smtClean="0"/>
              <a:t>HDFS</a:t>
            </a:r>
            <a:r>
              <a:rPr lang="zh-TW" altLang="en-US" dirty="0" smtClean="0"/>
              <a:t>位于一个远程存储集群中（物理位置上位于另一个机房）。本地计算集群与远程存储集群存在较高的网络延迟，频繁的远程数据交换成为整个流处理过程的一大瓶颈； </a:t>
            </a:r>
            <a:r>
              <a:rPr lang="en-US" altLang="zh-TW" dirty="0" smtClean="0"/>
              <a:t>HDFS</a:t>
            </a:r>
            <a:r>
              <a:rPr lang="zh-TW" altLang="en-US" dirty="0" smtClean="0"/>
              <a:t>的设计是基于磁盘的，其</a:t>
            </a:r>
            <a:r>
              <a:rPr lang="en-US" altLang="zh-TW" dirty="0" smtClean="0"/>
              <a:t>I/O</a:t>
            </a:r>
            <a:r>
              <a:rPr lang="zh-TW" altLang="en-US" dirty="0" smtClean="0"/>
              <a:t>性能，尤其是写数据性能难以满足流式计算所要求的延时；</a:t>
            </a:r>
            <a:r>
              <a:rPr lang="en-US" altLang="zh-TW" dirty="0" smtClean="0"/>
              <a:t>Spark Streaming</a:t>
            </a:r>
            <a:r>
              <a:rPr lang="zh-TW" altLang="en-US" dirty="0" smtClean="0"/>
              <a:t>在进行计算时，每个</a:t>
            </a:r>
            <a:r>
              <a:rPr lang="en-US" altLang="zh-TW" dirty="0" smtClean="0"/>
              <a:t>Spark executor</a:t>
            </a:r>
            <a:r>
              <a:rPr lang="zh-TW" altLang="en-US" dirty="0" smtClean="0"/>
              <a:t>都要从</a:t>
            </a:r>
            <a:r>
              <a:rPr lang="en-US" altLang="zh-TW" dirty="0" smtClean="0"/>
              <a:t>HDFS</a:t>
            </a:r>
            <a:r>
              <a:rPr lang="zh-TW" altLang="en-US" dirty="0" smtClean="0"/>
              <a:t>中读取数据，重复的跨机房读文件操作进一步地的拖慢了流式计算的整体效率</a:t>
            </a:r>
            <a:endParaRPr lang="en-US" altLang="zh-TW" dirty="0" smtClean="0"/>
          </a:p>
          <a:p>
            <a:r>
              <a:rPr lang="en-US" altLang="zh-TW" dirty="0" smtClean="0"/>
              <a:t>Spark Streaming</a:t>
            </a:r>
            <a:r>
              <a:rPr lang="zh-TW" altLang="en-US" dirty="0" smtClean="0"/>
              <a:t>在进行计算时，每个</a:t>
            </a:r>
            <a:r>
              <a:rPr lang="en-US" altLang="zh-TW" dirty="0" smtClean="0"/>
              <a:t>Spark executor</a:t>
            </a:r>
            <a:r>
              <a:rPr lang="zh-TW" altLang="en-US" dirty="0" smtClean="0"/>
              <a:t>都要从</a:t>
            </a:r>
            <a:r>
              <a:rPr lang="en-US" altLang="zh-TW" dirty="0" smtClean="0"/>
              <a:t>HDFS</a:t>
            </a:r>
            <a:r>
              <a:rPr lang="zh-TW" altLang="en-US" dirty="0" smtClean="0"/>
              <a:t>中读取数据，重复的跨机房读文件操作进一步地的拖慢了流式计算的整体效率</a:t>
            </a:r>
            <a:endParaRPr lang="en-US" dirty="0" smtClean="0"/>
          </a:p>
          <a:p>
            <a:r>
              <a:rPr lang="en-US" dirty="0" smtClean="0"/>
              <a:t>Some job cannot finish </a:t>
            </a:r>
            <a:r>
              <a:rPr lang="zh-CN" altLang="en-US" dirty="0" smtClean="0"/>
              <a:t>对整个</a:t>
            </a:r>
            <a:r>
              <a:rPr lang="en-US" altLang="zh-CN" dirty="0" smtClean="0"/>
              <a:t>pipeline</a:t>
            </a:r>
            <a:r>
              <a:rPr lang="zh-CN" altLang="en-US" dirty="0" smtClean="0"/>
              <a:t>影响更大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2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在新的系统架构中，最初的输入数据仍然经过</a:t>
            </a:r>
            <a:r>
              <a:rPr lang="en-US" altLang="zh-TW" dirty="0" smtClean="0"/>
              <a:t>Kafka</a:t>
            </a:r>
            <a:r>
              <a:rPr lang="zh-TW" altLang="en-US" dirty="0" smtClean="0"/>
              <a:t>过滤，交由</a:t>
            </a:r>
            <a:r>
              <a:rPr lang="en-US" altLang="zh-TW" dirty="0" smtClean="0"/>
              <a:t>Spark Streaming</a:t>
            </a:r>
            <a:r>
              <a:rPr lang="zh-TW" altLang="en-US" dirty="0" smtClean="0"/>
              <a:t>消费，不同的是，</a:t>
            </a:r>
            <a:r>
              <a:rPr lang="en-US" altLang="zh-TW" dirty="0" smtClean="0"/>
              <a:t>Spark Streaming</a:t>
            </a:r>
            <a:r>
              <a:rPr lang="zh-TW" altLang="en-US" dirty="0" smtClean="0"/>
              <a:t>在计算时产生的大量中间结果以及最终的输出都存放在</a:t>
            </a:r>
            <a:r>
              <a:rPr lang="en-US" altLang="zh-TW" dirty="0" err="1" smtClean="0"/>
              <a:t>Alluxio</a:t>
            </a:r>
            <a:r>
              <a:rPr lang="zh-TW" altLang="en-US" dirty="0" smtClean="0"/>
              <a:t>中，避免与较慢的远程</a:t>
            </a:r>
            <a:r>
              <a:rPr lang="en-US" altLang="zh-TW" dirty="0" smtClean="0"/>
              <a:t>HDFS</a:t>
            </a:r>
            <a:r>
              <a:rPr lang="zh-TW" altLang="en-US" dirty="0" smtClean="0"/>
              <a:t>集群进行交互，同时，存放在</a:t>
            </a:r>
            <a:r>
              <a:rPr lang="en-US" altLang="zh-TW" dirty="0" err="1" smtClean="0"/>
              <a:t>Alluxio</a:t>
            </a:r>
            <a:r>
              <a:rPr lang="zh-TW" altLang="en-US" dirty="0" smtClean="0"/>
              <a:t>中的数据也能够很方便地与上层组件，如</a:t>
            </a:r>
            <a:r>
              <a:rPr lang="en-US" altLang="zh-TW" dirty="0" err="1" smtClean="0"/>
              <a:t>Flink</a:t>
            </a:r>
            <a:endParaRPr lang="en-US" altLang="zh-TW" dirty="0" smtClean="0"/>
          </a:p>
          <a:p>
            <a:r>
              <a:rPr lang="zh-TW" altLang="en-US" dirty="0" smtClean="0"/>
              <a:t>跨计算框架数据共享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2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远端存储和云存储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云存储</a:t>
            </a:r>
            <a:endParaRPr lang="en-US" altLang="zh-TW" dirty="0" smtClean="0"/>
          </a:p>
          <a:p>
            <a:r>
              <a:rPr lang="zh-TW" altLang="en-US" dirty="0" smtClean="0"/>
              <a:t>稳定，安全，可靠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2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2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2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Alluxio</a:t>
            </a:r>
            <a:r>
              <a:rPr lang="en-US" sz="1200" dirty="0" smtClean="0"/>
              <a:t>: Memory Speed Virtual Distributed Storage</a:t>
            </a:r>
          </a:p>
          <a:p>
            <a:r>
              <a:rPr lang="en-US" sz="1200" dirty="0" smtClean="0"/>
              <a:t>Enables Virtualized Data Across Multiple Types of Storage</a:t>
            </a:r>
          </a:p>
          <a:p>
            <a:endParaRPr lang="en-US" sz="1200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6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and why </a:t>
            </a:r>
            <a:r>
              <a:rPr lang="en-US" dirty="0" err="1" smtClean="0"/>
              <a:t>Alluxio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21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49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808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and why </a:t>
            </a:r>
            <a:r>
              <a:rPr lang="en-US" dirty="0" err="1" smtClean="0"/>
              <a:t>Alluxio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21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十年前，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在</a:t>
            </a:r>
            <a:r>
              <a:rPr lang="en-US" altLang="zh-CN" dirty="0" smtClean="0"/>
              <a:t>YAHOO</a:t>
            </a:r>
            <a:r>
              <a:rPr lang="zh-CN" altLang="en-US" dirty="0" smtClean="0"/>
              <a:t>诞生，生态系统比较简单，计算是</a:t>
            </a:r>
            <a:r>
              <a:rPr lang="en-US" altLang="zh-CN" dirty="0" smtClean="0"/>
              <a:t>MAPREDUCE,</a:t>
            </a:r>
            <a:r>
              <a:rPr lang="zh-CN" altLang="en-US" dirty="0" smtClean="0"/>
              <a:t> 存储是</a:t>
            </a:r>
            <a:r>
              <a:rPr lang="en-US" altLang="zh-CN" dirty="0" smtClean="0"/>
              <a:t>HDFS.</a:t>
            </a:r>
            <a:r>
              <a:rPr lang="zh-CN" altLang="en-US" dirty="0" smtClean="0"/>
              <a:t> 业界得到了快速的发展。</a:t>
            </a:r>
            <a:endParaRPr lang="en-US" altLang="zh-CN" dirty="0" smtClean="0"/>
          </a:p>
          <a:p>
            <a:r>
              <a:rPr lang="zh-CN" altLang="en-US" dirty="0" smtClean="0"/>
              <a:t>今天在上册为了不同的计算目标，有不同的计算引擎。至少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是个针对不同需求</a:t>
            </a:r>
            <a:endParaRPr lang="en-US" altLang="zh-CN" dirty="0" smtClean="0"/>
          </a:p>
          <a:p>
            <a:r>
              <a:rPr lang="zh-CN" altLang="en-US" dirty="0" smtClean="0"/>
              <a:t>存储引擎也是根据不同需求来选择</a:t>
            </a:r>
            <a:endParaRPr lang="en-US" altLang="zh-CN" dirty="0" smtClean="0"/>
          </a:p>
          <a:p>
            <a:r>
              <a:rPr lang="zh-CN" altLang="en-US" dirty="0" smtClean="0"/>
              <a:t>生态系统的链接是很复杂的问题，这时候我们引用了</a:t>
            </a:r>
            <a:r>
              <a:rPr lang="en-US" altLang="zh-CN" dirty="0" err="1" smtClean="0"/>
              <a:t>Alluxio</a:t>
            </a:r>
            <a:r>
              <a:rPr lang="zh-CN" altLang="en-US" dirty="0" smtClean="0"/>
              <a:t>引擎系统</a:t>
            </a:r>
            <a:endParaRPr lang="en-US" altLang="zh-CN" dirty="0" smtClean="0"/>
          </a:p>
          <a:p>
            <a:r>
              <a:rPr lang="zh-CN" altLang="en-US" dirty="0" smtClean="0"/>
              <a:t>半年前我们从</a:t>
            </a:r>
            <a:r>
              <a:rPr lang="en-US" altLang="zh-CN" dirty="0" smtClean="0"/>
              <a:t>tachyon</a:t>
            </a:r>
            <a:r>
              <a:rPr lang="zh-CN" altLang="en-US" dirty="0" smtClean="0"/>
              <a:t>更名为</a:t>
            </a:r>
            <a:r>
              <a:rPr lang="en-US" altLang="zh-CN" dirty="0" err="1" smtClean="0"/>
              <a:t>Alluxio</a:t>
            </a:r>
            <a:endParaRPr lang="en-US" altLang="zh-CN" dirty="0" smtClean="0"/>
          </a:p>
          <a:p>
            <a:r>
              <a:rPr lang="zh-CN" altLang="en-US" dirty="0" smtClean="0"/>
              <a:t>我们为上层提供统一的命名空间</a:t>
            </a:r>
            <a:endParaRPr lang="en-US" altLang="zh-CN" dirty="0" smtClean="0"/>
          </a:p>
          <a:p>
            <a:r>
              <a:rPr lang="zh-CN" altLang="en-US" dirty="0" smtClean="0"/>
              <a:t>是的任何一个寄存一内存级别的速度和不同存储中的数据进行交互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是不是应该着重提一下云存储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D9E61-783A-4D17-A5FC-D715C84378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6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and why </a:t>
            </a:r>
            <a:r>
              <a:rPr lang="en-US" dirty="0" err="1" smtClean="0"/>
              <a:t>Alluxio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217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十年前，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在</a:t>
            </a:r>
            <a:r>
              <a:rPr lang="en-US" altLang="zh-CN" dirty="0" smtClean="0"/>
              <a:t>YAHOO</a:t>
            </a:r>
            <a:r>
              <a:rPr lang="zh-CN" altLang="en-US" dirty="0" smtClean="0"/>
              <a:t>诞生，生态系统比较简单，计算是</a:t>
            </a:r>
            <a:r>
              <a:rPr lang="en-US" altLang="zh-CN" dirty="0" smtClean="0"/>
              <a:t>MAPREDUCE,</a:t>
            </a:r>
            <a:r>
              <a:rPr lang="zh-CN" altLang="en-US" dirty="0" smtClean="0"/>
              <a:t> 存储是</a:t>
            </a:r>
            <a:r>
              <a:rPr lang="en-US" altLang="zh-CN" dirty="0" smtClean="0"/>
              <a:t>HDFS.</a:t>
            </a:r>
            <a:r>
              <a:rPr lang="zh-CN" altLang="en-US" dirty="0" smtClean="0"/>
              <a:t> 业界得到了快速的发展。</a:t>
            </a:r>
            <a:endParaRPr lang="en-US" altLang="zh-CN" dirty="0" smtClean="0"/>
          </a:p>
          <a:p>
            <a:r>
              <a:rPr lang="zh-CN" altLang="en-US" dirty="0" smtClean="0"/>
              <a:t>今天在上册为了不同的计算目标，有不同的计算引擎。至少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是个针对不同需求</a:t>
            </a:r>
            <a:endParaRPr lang="en-US" altLang="zh-CN" dirty="0" smtClean="0"/>
          </a:p>
          <a:p>
            <a:r>
              <a:rPr lang="zh-CN" altLang="en-US" dirty="0" smtClean="0"/>
              <a:t>存储引擎也是根据不同需求来选择</a:t>
            </a:r>
            <a:endParaRPr lang="en-US" altLang="zh-CN" dirty="0" smtClean="0"/>
          </a:p>
          <a:p>
            <a:r>
              <a:rPr lang="zh-CN" altLang="en-US" dirty="0" smtClean="0"/>
              <a:t>生态系统的链接是很复杂的问题，这时候我们引用了</a:t>
            </a:r>
            <a:r>
              <a:rPr lang="en-US" altLang="zh-CN" dirty="0" err="1" smtClean="0"/>
              <a:t>Alluxio</a:t>
            </a:r>
            <a:r>
              <a:rPr lang="zh-CN" altLang="en-US" dirty="0" smtClean="0"/>
              <a:t>引擎系统</a:t>
            </a:r>
            <a:endParaRPr lang="en-US" altLang="zh-CN" dirty="0" smtClean="0"/>
          </a:p>
          <a:p>
            <a:r>
              <a:rPr lang="zh-CN" altLang="en-US" dirty="0" smtClean="0"/>
              <a:t>半年前我们从</a:t>
            </a:r>
            <a:r>
              <a:rPr lang="en-US" altLang="zh-CN" dirty="0" smtClean="0"/>
              <a:t>tachyon</a:t>
            </a:r>
            <a:r>
              <a:rPr lang="zh-CN" altLang="en-US" dirty="0" smtClean="0"/>
              <a:t>更名为</a:t>
            </a:r>
            <a:r>
              <a:rPr lang="en-US" altLang="zh-CN" dirty="0" err="1" smtClean="0"/>
              <a:t>Alluxio</a:t>
            </a:r>
            <a:endParaRPr lang="en-US" altLang="zh-CN" dirty="0" smtClean="0"/>
          </a:p>
          <a:p>
            <a:r>
              <a:rPr lang="zh-CN" altLang="en-US" dirty="0" smtClean="0"/>
              <a:t>我们为上层提供统一的命名空间</a:t>
            </a:r>
            <a:endParaRPr lang="en-US" altLang="zh-CN" dirty="0" smtClean="0"/>
          </a:p>
          <a:p>
            <a:r>
              <a:rPr lang="zh-CN" altLang="en-US" dirty="0" smtClean="0"/>
              <a:t>是的任何一个寄存一内存级别的速度和不同存储中的数据进行交互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是不是应该着重提一下云存储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D9E61-783A-4D17-A5FC-D715C84378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68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and why </a:t>
            </a:r>
            <a:r>
              <a:rPr lang="en-US" dirty="0" err="1" smtClean="0"/>
              <a:t>Alluxio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217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Add links for </a:t>
            </a:r>
            <a:r>
              <a:rPr lang="en-US" dirty="0" err="1" smtClean="0"/>
              <a:t>alluxio</a:t>
            </a:r>
            <a:r>
              <a:rPr lang="en-US" dirty="0" smtClean="0"/>
              <a:t> training, China </a:t>
            </a:r>
            <a:r>
              <a:rPr lang="en-US" dirty="0" err="1" smtClean="0"/>
              <a:t>meetup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6A68C-85D6-6042-9D63-5A55BCF847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259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十年前，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在</a:t>
            </a:r>
            <a:r>
              <a:rPr lang="en-US" altLang="zh-CN" dirty="0" smtClean="0"/>
              <a:t>YAHOO</a:t>
            </a:r>
            <a:r>
              <a:rPr lang="zh-CN" altLang="en-US" dirty="0" smtClean="0"/>
              <a:t>诞生，生态系统比较简单，计算是</a:t>
            </a:r>
            <a:r>
              <a:rPr lang="en-US" altLang="zh-CN" dirty="0" smtClean="0"/>
              <a:t>MAPREDUCE,</a:t>
            </a:r>
            <a:r>
              <a:rPr lang="zh-CN" altLang="en-US" dirty="0" smtClean="0"/>
              <a:t> 存储是</a:t>
            </a:r>
            <a:r>
              <a:rPr lang="en-US" altLang="zh-CN" dirty="0" smtClean="0"/>
              <a:t>HDFS.</a:t>
            </a:r>
            <a:r>
              <a:rPr lang="zh-CN" altLang="en-US" dirty="0" smtClean="0"/>
              <a:t> 业界得到了快速的发展。</a:t>
            </a:r>
            <a:endParaRPr lang="en-US" altLang="zh-CN" dirty="0" smtClean="0"/>
          </a:p>
          <a:p>
            <a:r>
              <a:rPr lang="zh-CN" altLang="en-US" dirty="0" smtClean="0"/>
              <a:t>今天在上册为了不同的计算目标，有不同的计算引擎。至少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是个针对不同需求</a:t>
            </a:r>
            <a:endParaRPr lang="en-US" altLang="zh-CN" dirty="0" smtClean="0"/>
          </a:p>
          <a:p>
            <a:r>
              <a:rPr lang="zh-CN" altLang="en-US" dirty="0" smtClean="0"/>
              <a:t>存储引擎也是根据不同需求来选择</a:t>
            </a:r>
            <a:endParaRPr lang="en-US" altLang="zh-CN" dirty="0" smtClean="0"/>
          </a:p>
          <a:p>
            <a:r>
              <a:rPr lang="zh-CN" altLang="en-US" dirty="0" smtClean="0"/>
              <a:t>生态系统的链接是很复杂的问题，这时候我们引用了</a:t>
            </a:r>
            <a:r>
              <a:rPr lang="en-US" altLang="zh-CN" dirty="0" err="1" smtClean="0"/>
              <a:t>Alluxio</a:t>
            </a:r>
            <a:r>
              <a:rPr lang="zh-CN" altLang="en-US" dirty="0" smtClean="0"/>
              <a:t>引擎系统</a:t>
            </a:r>
            <a:endParaRPr lang="en-US" altLang="zh-CN" dirty="0" smtClean="0"/>
          </a:p>
          <a:p>
            <a:r>
              <a:rPr lang="zh-CN" altLang="en-US" dirty="0" smtClean="0"/>
              <a:t>半年前我们从</a:t>
            </a:r>
            <a:r>
              <a:rPr lang="en-US" altLang="zh-CN" dirty="0" smtClean="0"/>
              <a:t>tachyon</a:t>
            </a:r>
            <a:r>
              <a:rPr lang="zh-CN" altLang="en-US" dirty="0" smtClean="0"/>
              <a:t>更名为</a:t>
            </a:r>
            <a:r>
              <a:rPr lang="en-US" altLang="zh-CN" dirty="0" err="1" smtClean="0"/>
              <a:t>Alluxio</a:t>
            </a:r>
            <a:endParaRPr lang="en-US" altLang="zh-CN" dirty="0" smtClean="0"/>
          </a:p>
          <a:p>
            <a:r>
              <a:rPr lang="zh-CN" altLang="en-US" dirty="0" smtClean="0"/>
              <a:t>我们为上层提供统一的命名空间</a:t>
            </a:r>
            <a:endParaRPr lang="en-US" altLang="zh-CN" dirty="0" smtClean="0"/>
          </a:p>
          <a:p>
            <a:r>
              <a:rPr lang="zh-CN" altLang="en-US" dirty="0" smtClean="0"/>
              <a:t>是的任何一个寄存一内存级别的速度和不同存储中的数据进行交互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是不是应该着重提一下云存储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D9E61-783A-4D17-A5FC-D715C84378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十年前，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在</a:t>
            </a:r>
            <a:r>
              <a:rPr lang="en-US" altLang="zh-CN" dirty="0" smtClean="0"/>
              <a:t>YAHOO</a:t>
            </a:r>
            <a:r>
              <a:rPr lang="zh-CN" altLang="en-US" dirty="0" smtClean="0"/>
              <a:t>诞生，生态系统比较简单，计算是</a:t>
            </a:r>
            <a:r>
              <a:rPr lang="en-US" altLang="zh-CN" dirty="0" smtClean="0"/>
              <a:t>MAPREDUCE,</a:t>
            </a:r>
            <a:r>
              <a:rPr lang="zh-CN" altLang="en-US" dirty="0" smtClean="0"/>
              <a:t> 存储是</a:t>
            </a:r>
            <a:r>
              <a:rPr lang="en-US" altLang="zh-CN" dirty="0" smtClean="0"/>
              <a:t>HDFS.</a:t>
            </a:r>
            <a:r>
              <a:rPr lang="zh-CN" altLang="en-US" dirty="0" smtClean="0"/>
              <a:t> 业界得到了快速的发展。</a:t>
            </a:r>
            <a:endParaRPr lang="en-US" altLang="zh-CN" dirty="0" smtClean="0"/>
          </a:p>
          <a:p>
            <a:r>
              <a:rPr lang="zh-CN" altLang="en-US" dirty="0" smtClean="0"/>
              <a:t>今天在上册为了不同的计算目标，有不同的计算引擎。至少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是个针对不同需求</a:t>
            </a:r>
            <a:endParaRPr lang="en-US" altLang="zh-CN" dirty="0" smtClean="0"/>
          </a:p>
          <a:p>
            <a:r>
              <a:rPr lang="zh-CN" altLang="en-US" dirty="0" smtClean="0"/>
              <a:t>存储引擎也是根据不同需求来选择</a:t>
            </a:r>
            <a:endParaRPr lang="en-US" altLang="zh-CN" dirty="0" smtClean="0"/>
          </a:p>
          <a:p>
            <a:r>
              <a:rPr lang="zh-CN" altLang="en-US" dirty="0" smtClean="0"/>
              <a:t>生态系统的链接是很复杂的问题，这时候我们引用了</a:t>
            </a:r>
            <a:r>
              <a:rPr lang="en-US" altLang="zh-CN" dirty="0" err="1" smtClean="0"/>
              <a:t>Alluxio</a:t>
            </a:r>
            <a:r>
              <a:rPr lang="zh-CN" altLang="en-US" dirty="0" smtClean="0"/>
              <a:t>引擎系统</a:t>
            </a:r>
            <a:endParaRPr lang="en-US" altLang="zh-CN" dirty="0" smtClean="0"/>
          </a:p>
          <a:p>
            <a:r>
              <a:rPr lang="zh-CN" altLang="en-US" dirty="0" smtClean="0"/>
              <a:t>半年前我们从</a:t>
            </a:r>
            <a:r>
              <a:rPr lang="en-US" altLang="zh-CN" dirty="0" smtClean="0"/>
              <a:t>tachyon</a:t>
            </a:r>
            <a:r>
              <a:rPr lang="zh-CN" altLang="en-US" dirty="0" smtClean="0"/>
              <a:t>更名为</a:t>
            </a:r>
            <a:r>
              <a:rPr lang="en-US" altLang="zh-CN" dirty="0" err="1" smtClean="0"/>
              <a:t>Alluxio</a:t>
            </a:r>
            <a:endParaRPr lang="en-US" altLang="zh-CN" dirty="0" smtClean="0"/>
          </a:p>
          <a:p>
            <a:r>
              <a:rPr lang="zh-CN" altLang="en-US" dirty="0" smtClean="0"/>
              <a:t>我们为上层提供统一的命名空间</a:t>
            </a:r>
            <a:endParaRPr lang="en-US" altLang="zh-CN" dirty="0" smtClean="0"/>
          </a:p>
          <a:p>
            <a:r>
              <a:rPr lang="zh-CN" altLang="en-US" dirty="0" smtClean="0"/>
              <a:t>是的任何一个寄存一内存级别的速度和不同存储中的数据进行交互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是不是应该着重提一下云存储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D9E61-783A-4D17-A5FC-D715C84378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and why </a:t>
            </a:r>
            <a:r>
              <a:rPr lang="en-US" dirty="0" err="1" smtClean="0"/>
              <a:t>Alluxio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21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D5D23-D595-CE41-8105-61C5AE2C8C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908053" y="2110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14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6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79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76200"/>
            <a:ext cx="7772400" cy="12192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000" b="1" i="0" baseline="0">
                <a:solidFill>
                  <a:srgbClr val="076CDF"/>
                </a:solidFill>
                <a:effectLst/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1447800"/>
            <a:ext cx="7772400" cy="0"/>
          </a:xfrm>
          <a:prstGeom prst="line">
            <a:avLst/>
          </a:prstGeom>
          <a:ln w="6350"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20574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A8A6A6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rgbClr val="A8A6A6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8ED5E30B-97F8-6A48-9184-3F4A94A2E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6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48000"/>
            <a:ext cx="7772400" cy="762000"/>
          </a:xfrm>
          <a:prstGeom prst="rect">
            <a:avLst/>
          </a:prstGeom>
          <a:effectLst>
            <a:outerShdw blurRad="63500" dist="12700" dir="5400000" algn="ctr" rotWithShape="0">
              <a:srgbClr val="3C4650"/>
            </a:outerShdw>
          </a:effectLst>
        </p:spPr>
        <p:txBody>
          <a:bodyPr anchor="b" anchorCtr="0"/>
          <a:lstStyle>
            <a:lvl1pPr algn="l">
              <a:defRPr sz="5600" b="0" i="0" baseline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799" y="4064226"/>
            <a:ext cx="7772401" cy="431574"/>
          </a:xfrm>
          <a:effectLst>
            <a:outerShdw blurRad="63500" dist="12700" dir="5400000" algn="ctr" rotWithShape="0">
              <a:srgbClr val="3C4650"/>
            </a:outerShdw>
          </a:effectLst>
        </p:spPr>
        <p:txBody>
          <a:bodyPr lIns="0" rIns="0">
            <a:norm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0" y="3962400"/>
            <a:ext cx="7772400" cy="0"/>
          </a:xfrm>
          <a:prstGeom prst="line">
            <a:avLst/>
          </a:prstGeom>
          <a:ln w="6350"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4495800"/>
            <a:ext cx="7772402" cy="457200"/>
          </a:xfrm>
          <a:effectLst>
            <a:outerShdw blurRad="63500" dist="12700" dir="5400000" algn="ctr" rotWithShape="0">
              <a:srgbClr val="3C4650"/>
            </a:outerShdw>
          </a:effectLst>
        </p:spPr>
        <p:txBody>
          <a:bodyPr lIns="0" rIns="0">
            <a:normAutofit/>
          </a:bodyPr>
          <a:lstStyle>
            <a:lvl1pPr marL="0" indent="0">
              <a:buNone/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Alluxio – Memory Speed</a:t>
            </a:r>
            <a:r>
              <a:rPr lang="en-US" baseline="0" dirty="0" smtClean="0"/>
              <a:t> Virtual Distributed Storage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85800" y="5257800"/>
            <a:ext cx="7772400" cy="0"/>
          </a:xfrm>
          <a:prstGeom prst="line">
            <a:avLst/>
          </a:prstGeom>
          <a:ln w="6350"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7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62400"/>
            <a:ext cx="7772400" cy="6096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baseline="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750026"/>
            <a:ext cx="7772400" cy="43157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000" b="0" i="0" baseline="0">
                <a:solidFill>
                  <a:srgbClr val="A8A6A6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Short teaser about the following section.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0" y="4648200"/>
            <a:ext cx="7772400" cy="0"/>
          </a:xfrm>
          <a:prstGeom prst="line">
            <a:avLst/>
          </a:prstGeom>
          <a:ln w="6350"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76200" y="1828800"/>
            <a:ext cx="9296400" cy="1644649"/>
          </a:xfrm>
          <a:effectLst>
            <a:innerShdw blurRad="63500">
              <a:srgbClr val="3C4650"/>
            </a:inn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noFill/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A8A6A6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29400" y="6356351"/>
            <a:ext cx="1828800" cy="3651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A8A6A6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8ED5E30B-97F8-6A48-9184-3F4A94A2E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1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7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8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5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9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0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9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4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8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3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Relationship Id="rId8" Type="http://schemas.openxmlformats.org/officeDocument/2006/relationships/image" Target="../media/image35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tachyonnexus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jpg"/><Relationship Id="rId12" Type="http://schemas.openxmlformats.org/officeDocument/2006/relationships/image" Target="../media/image17.png"/><Relationship Id="rId13" Type="http://schemas.openxmlformats.org/officeDocument/2006/relationships/image" Target="../media/image26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24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lluxio.atlassian.net/" TargetMode="External"/><Relationship Id="rId4" Type="http://schemas.openxmlformats.org/officeDocument/2006/relationships/hyperlink" Target="http://tinyurl.com/zamx2x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image" Target="../media/image1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uxio.org/" TargetMode="External"/><Relationship Id="rId4" Type="http://schemas.openxmlformats.org/officeDocument/2006/relationships/hyperlink" Target="https://github.com/Alluxio/alluxio" TargetMode="External"/><Relationship Id="rId5" Type="http://schemas.openxmlformats.org/officeDocument/2006/relationships/hyperlink" Target="http://www.meetup.com/Alluxio" TargetMode="External"/><Relationship Id="rId6" Type="http://schemas.openxmlformats.org/officeDocument/2006/relationships/hyperlink" Target="http://www.alluxio.com/" TargetMode="External"/><Relationship Id="rId7" Type="http://schemas.openxmlformats.org/officeDocument/2006/relationships/hyperlink" Target="http://www.alluxio.com/alluxio-training/" TargetMode="External"/><Relationship Id="rId8" Type="http://schemas.openxmlformats.org/officeDocument/2006/relationships/hyperlink" Target="mailto:info@alluxio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hyperlink" Target="mailto:info@alluxio.com" TargetMode="External"/><Relationship Id="rId5" Type="http://schemas.openxmlformats.org/officeDocument/2006/relationships/hyperlink" Target="https://twitter.com/alluxio" TargetMode="External"/><Relationship Id="rId6" Type="http://schemas.openxmlformats.org/officeDocument/2006/relationships/hyperlink" Target="http://www.alluxio.com/" TargetMode="External"/><Relationship Id="rId7" Type="http://schemas.openxmlformats.org/officeDocument/2006/relationships/hyperlink" Target="http://www.alluxio.org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jpg"/><Relationship Id="rId10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74000">
                <a:schemeClr val="tx1">
                  <a:lumMod val="50000"/>
                  <a:lumOff val="50000"/>
                  <a:alpha val="36000"/>
                </a:schemeClr>
              </a:gs>
              <a:gs pos="83000">
                <a:schemeClr val="tx1">
                  <a:lumMod val="75000"/>
                  <a:lumOff val="25000"/>
                  <a:alpha val="52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85799" y="4216626"/>
            <a:ext cx="7772402" cy="43157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800" b="1" spc="160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Memory-Speed Virtual Distributed Storage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85800" y="4876800"/>
            <a:ext cx="2251908" cy="304800"/>
          </a:xfrm>
          <a:prstGeom prst="rect">
            <a:avLst/>
          </a:prstGeom>
          <a:effectLst>
            <a:outerShdw blurRad="63500" dist="12700" dir="5400000" algn="ctr" rotWithShape="0">
              <a:srgbClr val="3C4650"/>
            </a:outerShdw>
          </a:effectLst>
        </p:spPr>
        <p:txBody>
          <a:bodyPr vert="horz" lIns="0" tIns="45720" rIns="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600" dirty="0" smtClean="0"/>
              <a:t>Aug</a:t>
            </a:r>
            <a:r>
              <a:rPr lang="en-US" altLang="zh-CN" sz="1600" dirty="0" smtClean="0"/>
              <a:t>ust</a:t>
            </a:r>
            <a:r>
              <a:rPr lang="en-US" sz="1600" dirty="0" smtClean="0"/>
              <a:t> 2016 @ 小象学院微课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685800" y="4521426"/>
            <a:ext cx="3276600" cy="431574"/>
          </a:xfrm>
          <a:prstGeom prst="rect">
            <a:avLst/>
          </a:prstGeom>
          <a:effectLst>
            <a:outerShdw blurRad="63500" dist="12700" dir="5400000" algn="ctr" rotWithShape="0">
              <a:srgbClr val="3C4650"/>
            </a:outerShdw>
          </a:effectLst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600" spc="140" dirty="0" smtClean="0"/>
              <a:t>Bin Fan, </a:t>
            </a:r>
            <a:r>
              <a:rPr lang="en-US" sz="1600" spc="140" dirty="0" err="1" smtClean="0"/>
              <a:t>Yupeng</a:t>
            </a:r>
            <a:r>
              <a:rPr lang="en-US" sz="1600" spc="140" dirty="0" smtClean="0"/>
              <a:t> Fu</a:t>
            </a: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68580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rgbClr val="A8A6A6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k-SK" smtClean="0"/>
              <a:t>© 2016 </a:t>
            </a:r>
            <a:r>
              <a:rPr lang="en-US" dirty="0" smtClean="0"/>
              <a:t>Alluxio Confidential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96799"/>
            <a:ext cx="4191000" cy="1334634"/>
          </a:xfrm>
          <a:prstGeom prst="rect">
            <a:avLst/>
          </a:prstGeom>
          <a:effectLst>
            <a:outerShdw blurRad="76200" dist="63500" dir="1800000" sx="99000" sy="99000" algn="tl" rotWithShape="0">
              <a:srgbClr val="3C4650">
                <a:alpha val="40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63410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90718" y="3620123"/>
            <a:ext cx="2567482" cy="1249686"/>
            <a:chOff x="5890718" y="3620123"/>
            <a:chExt cx="2567482" cy="1249686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6958585" y="3620123"/>
              <a:ext cx="0" cy="152820"/>
            </a:xfrm>
            <a:prstGeom prst="line">
              <a:avLst/>
            </a:prstGeom>
            <a:ln>
              <a:solidFill>
                <a:srgbClr val="076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931153" y="3745511"/>
              <a:ext cx="54864" cy="54864"/>
            </a:xfrm>
            <a:prstGeom prst="ellipse">
              <a:avLst/>
            </a:prstGeom>
            <a:solidFill>
              <a:srgbClr val="076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90718" y="3854146"/>
              <a:ext cx="2567482" cy="101566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Arial"/>
                  <a:ea typeface="Source Sans Pro Light" charset="0"/>
                  <a:cs typeface="Arial"/>
                </a:rPr>
                <a:t>Non-persistent </a:t>
              </a:r>
              <a:r>
                <a:rPr lang="en-US" sz="20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Arial"/>
                  <a:ea typeface="Source Sans Pro Light" charset="0"/>
                  <a:cs typeface="Arial"/>
                </a:rPr>
                <a:t>data-storage software.</a:t>
              </a:r>
              <a:endPara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Arial"/>
                <a:ea typeface="Source Sans Pro Light" charset="0"/>
                <a:cs typeface="Arial"/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219200"/>
          </a:xfrm>
        </p:spPr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62100" y="3226880"/>
            <a:ext cx="1905000" cy="394965"/>
            <a:chOff x="1600200" y="2422945"/>
            <a:chExt cx="1905000" cy="394965"/>
          </a:xfrm>
        </p:grpSpPr>
        <p:sp>
          <p:nvSpPr>
            <p:cNvPr id="7" name="Rectangle 6"/>
            <p:cNvSpPr/>
            <p:nvPr/>
          </p:nvSpPr>
          <p:spPr>
            <a:xfrm>
              <a:off x="1600200" y="2422945"/>
              <a:ext cx="1905000" cy="39496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76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1600200" y="2425570"/>
              <a:ext cx="1905000" cy="392340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spcBef>
                  <a:spcPts val="1200"/>
                </a:spcBef>
                <a:buNone/>
              </a:pPr>
              <a:r>
                <a:rPr lang="en-US" sz="1800" b="1" spc="160" dirty="0" smtClean="0">
                  <a:latin typeface="Source Sans Pro Semibold" charset="0"/>
                  <a:ea typeface="Source Sans Pro Semibold" charset="0"/>
                  <a:cs typeface="Source Sans Pro Semibold" charset="0"/>
                </a:rPr>
                <a:t>Memory-Speed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43300" y="3226880"/>
            <a:ext cx="1066800" cy="396455"/>
            <a:chOff x="3581400" y="2422945"/>
            <a:chExt cx="1905000" cy="396455"/>
          </a:xfrm>
        </p:grpSpPr>
        <p:sp>
          <p:nvSpPr>
            <p:cNvPr id="10" name="Rectangle 9"/>
            <p:cNvSpPr/>
            <p:nvPr/>
          </p:nvSpPr>
          <p:spPr>
            <a:xfrm>
              <a:off x="3581400" y="2422945"/>
              <a:ext cx="1905000" cy="3964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76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 Placeholder 3"/>
            <p:cNvSpPr txBox="1">
              <a:spLocks/>
            </p:cNvSpPr>
            <p:nvPr/>
          </p:nvSpPr>
          <p:spPr>
            <a:xfrm>
              <a:off x="3581400" y="2427060"/>
              <a:ext cx="1905000" cy="392340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spcBef>
                  <a:spcPts val="1200"/>
                </a:spcBef>
                <a:buNone/>
              </a:pPr>
              <a:r>
                <a:rPr lang="en-US" sz="1800" b="1" spc="160" dirty="0" smtClean="0">
                  <a:latin typeface="Source Sans Pro Semibold" charset="0"/>
                  <a:ea typeface="Source Sans Pro Semibold" charset="0"/>
                  <a:cs typeface="Source Sans Pro Semibold" charset="0"/>
                </a:rPr>
                <a:t>Virtual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86300" y="3226880"/>
            <a:ext cx="1600200" cy="394965"/>
            <a:chOff x="1600200" y="2422945"/>
            <a:chExt cx="1905000" cy="394965"/>
          </a:xfrm>
        </p:grpSpPr>
        <p:sp>
          <p:nvSpPr>
            <p:cNvPr id="13" name="Rectangle 12"/>
            <p:cNvSpPr/>
            <p:nvPr/>
          </p:nvSpPr>
          <p:spPr>
            <a:xfrm>
              <a:off x="1600200" y="2422945"/>
              <a:ext cx="1905000" cy="39496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76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 Placeholder 3"/>
            <p:cNvSpPr txBox="1">
              <a:spLocks/>
            </p:cNvSpPr>
            <p:nvPr/>
          </p:nvSpPr>
          <p:spPr>
            <a:xfrm>
              <a:off x="1600200" y="2425570"/>
              <a:ext cx="1905000" cy="392340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spcBef>
                  <a:spcPts val="1200"/>
                </a:spcBef>
                <a:buNone/>
              </a:pPr>
              <a:r>
                <a:rPr lang="en-US" sz="1800" b="1" spc="160" dirty="0" smtClean="0">
                  <a:latin typeface="Source Sans Pro Semibold" charset="0"/>
                  <a:ea typeface="Source Sans Pro Semibold" charset="0"/>
                  <a:cs typeface="Source Sans Pro Semibold" charset="0"/>
                </a:rPr>
                <a:t>Distributed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62701" y="3226880"/>
            <a:ext cx="1191768" cy="396455"/>
            <a:chOff x="3581400" y="2422945"/>
            <a:chExt cx="1027386" cy="396455"/>
          </a:xfrm>
        </p:grpSpPr>
        <p:sp>
          <p:nvSpPr>
            <p:cNvPr id="16" name="Rectangle 15"/>
            <p:cNvSpPr/>
            <p:nvPr/>
          </p:nvSpPr>
          <p:spPr>
            <a:xfrm>
              <a:off x="3581400" y="2422945"/>
              <a:ext cx="1027385" cy="3964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76C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 Placeholder 3"/>
            <p:cNvSpPr txBox="1">
              <a:spLocks/>
            </p:cNvSpPr>
            <p:nvPr/>
          </p:nvSpPr>
          <p:spPr>
            <a:xfrm>
              <a:off x="3581400" y="2427060"/>
              <a:ext cx="1027386" cy="392340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rgbClr val="3C4650"/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spcBef>
                  <a:spcPts val="1200"/>
                </a:spcBef>
                <a:buNone/>
              </a:pPr>
              <a:r>
                <a:rPr lang="en-US" sz="1800" b="1" spc="160" dirty="0" smtClean="0">
                  <a:latin typeface="Source Sans Pro Semibold" charset="0"/>
                  <a:ea typeface="Source Sans Pro Semibold" charset="0"/>
                  <a:cs typeface="Source Sans Pro Semibold" charset="0"/>
                </a:rPr>
                <a:t>Storage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610100" y="2149974"/>
            <a:ext cx="1862039" cy="1076906"/>
            <a:chOff x="4610100" y="2149974"/>
            <a:chExt cx="1862039" cy="1076906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5486400" y="3074060"/>
              <a:ext cx="0" cy="152820"/>
            </a:xfrm>
            <a:prstGeom prst="line">
              <a:avLst/>
            </a:prstGeom>
            <a:ln>
              <a:solidFill>
                <a:srgbClr val="076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610100" y="2149974"/>
              <a:ext cx="1862039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Arial"/>
                  <a:ea typeface="Source Sans Pro Light" charset="0"/>
                  <a:cs typeface="Arial"/>
                </a:rPr>
                <a:t>Scale out </a:t>
              </a:r>
              <a:r>
                <a:rPr lang="en-US" sz="20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Arial"/>
                  <a:ea typeface="Source Sans Pro Light" charset="0"/>
                  <a:cs typeface="Arial"/>
                </a:rPr>
                <a:t>a</a:t>
              </a:r>
              <a:r>
                <a:rPr lang="en-US" sz="20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Arial"/>
                  <a:ea typeface="Source Sans Pro Light" charset="0"/>
                  <a:cs typeface="Arial"/>
                </a:rPr>
                <a:t>rchitecture.</a:t>
              </a:r>
              <a:endPara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Arial"/>
                <a:ea typeface="Source Sans Pro Light" charset="0"/>
                <a:cs typeface="Arial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5458968" y="3041088"/>
              <a:ext cx="54864" cy="54864"/>
            </a:xfrm>
            <a:prstGeom prst="ellipse">
              <a:avLst/>
            </a:prstGeom>
            <a:solidFill>
              <a:srgbClr val="076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485422" y="3622915"/>
            <a:ext cx="3245172" cy="1552970"/>
            <a:chOff x="2485422" y="3622915"/>
            <a:chExt cx="3245172" cy="155297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076700" y="3622915"/>
              <a:ext cx="0" cy="152820"/>
            </a:xfrm>
            <a:prstGeom prst="line">
              <a:avLst/>
            </a:prstGeom>
            <a:ln>
              <a:solidFill>
                <a:srgbClr val="076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485422" y="3852446"/>
              <a:ext cx="3245172" cy="13234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Arial"/>
                  <a:ea typeface="Source Sans Pro Light" charset="0"/>
                  <a:cs typeface="Arial"/>
                </a:rPr>
                <a:t>Virtualized across different storage types under a unified namespace</a:t>
              </a:r>
              <a:r>
                <a:rPr lang="en-US" sz="20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Arial"/>
                  <a:ea typeface="Source Sans Pro Light" charset="0"/>
                  <a:cs typeface="Arial"/>
                </a:rPr>
                <a:t>.</a:t>
              </a:r>
              <a:endPara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Arial"/>
                <a:ea typeface="Source Sans Pro Light" charset="0"/>
                <a:cs typeface="Arial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4049267" y="3748303"/>
              <a:ext cx="54864" cy="54864"/>
            </a:xfrm>
            <a:prstGeom prst="ellipse">
              <a:avLst/>
            </a:prstGeom>
            <a:solidFill>
              <a:srgbClr val="076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85800" y="2324815"/>
            <a:ext cx="2992479" cy="903437"/>
            <a:chOff x="687546" y="2301414"/>
            <a:chExt cx="2992479" cy="903437"/>
          </a:xfrm>
        </p:grpSpPr>
        <p:sp>
          <p:nvSpPr>
            <p:cNvPr id="20" name="TextBox 19"/>
            <p:cNvSpPr txBox="1"/>
            <p:nvPr/>
          </p:nvSpPr>
          <p:spPr>
            <a:xfrm>
              <a:off x="687546" y="2301414"/>
              <a:ext cx="2992479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Arial"/>
                  <a:ea typeface="Source Sans Pro Light" charset="0"/>
                  <a:cs typeface="Arial"/>
                </a:rPr>
                <a:t>Memory-speed access to data.</a:t>
              </a:r>
              <a:endPara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Arial"/>
                <a:ea typeface="Source Sans Pro Light" charset="0"/>
                <a:cs typeface="Arial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487168" y="3024599"/>
              <a:ext cx="54864" cy="54864"/>
            </a:xfrm>
            <a:prstGeom prst="ellipse">
              <a:avLst/>
            </a:prstGeom>
            <a:solidFill>
              <a:srgbClr val="076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34" name="Straight Connector 33"/>
            <p:cNvCxnSpPr>
              <a:endCxn id="21" idx="0"/>
            </p:cNvCxnSpPr>
            <p:nvPr/>
          </p:nvCxnSpPr>
          <p:spPr>
            <a:xfrm flipV="1">
              <a:off x="2514600" y="3024599"/>
              <a:ext cx="0" cy="180252"/>
            </a:xfrm>
            <a:prstGeom prst="line">
              <a:avLst/>
            </a:prstGeom>
            <a:ln>
              <a:solidFill>
                <a:srgbClr val="076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7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219200"/>
          </a:xfrm>
        </p:spPr>
        <p:txBody>
          <a:bodyPr/>
          <a:lstStyle/>
          <a:p>
            <a:r>
              <a:rPr lang="en-US" dirty="0" smtClean="0"/>
              <a:t>OPEN SOURCE ALLUXIO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0702"/>
            <a:ext cx="5906642" cy="4113028"/>
          </a:xfrm>
          <a:prstGeom prst="rect">
            <a:avLst/>
          </a:prstGeom>
          <a:ln>
            <a:solidFill>
              <a:srgbClr val="EAEAEA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785670" y="1754372"/>
            <a:ext cx="2074824" cy="31700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The fastest growing open-source project in the big data </a:t>
            </a:r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ecosystem</a:t>
            </a:r>
          </a:p>
          <a:p>
            <a:endParaRPr lang="en-US" sz="20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Currently over 300 contributors from over 100 </a:t>
            </a:r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organizations</a:t>
            </a:r>
            <a:endParaRPr lang="en-US" sz="20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9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US" dirty="0" smtClean="0"/>
              <a:t>Industry Trend &amp; Alluxio Overview</a:t>
            </a:r>
          </a:p>
          <a:p>
            <a:pPr marL="514350" indent="-457200"/>
            <a:r>
              <a:rPr lang="en-US" b="1" dirty="0" smtClean="0"/>
              <a:t>Features and Use Cases</a:t>
            </a:r>
          </a:p>
          <a:p>
            <a:pPr marL="514350" indent="-457200"/>
            <a:r>
              <a:rPr lang="en-US" dirty="0" smtClean="0"/>
              <a:t>Architecture</a:t>
            </a:r>
          </a:p>
          <a:p>
            <a:pPr marL="514350" indent="-457200"/>
            <a:r>
              <a:rPr lang="en-US" dirty="0" smtClean="0"/>
              <a:t>How to Contribute</a:t>
            </a:r>
          </a:p>
          <a:p>
            <a:pPr marL="514350" indent="-457200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3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736774" y="3331366"/>
            <a:ext cx="1807704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ource Sans Pro"/>
                <a:cs typeface="Source Sans Pro"/>
              </a:rPr>
              <a:t>Application 1</a:t>
            </a:r>
          </a:p>
        </p:txBody>
      </p:sp>
      <p:cxnSp>
        <p:nvCxnSpPr>
          <p:cNvPr id="16" name="Straight Arrow Connector 15"/>
          <p:cNvCxnSpPr>
            <a:endCxn id="9" idx="0"/>
          </p:cNvCxnSpPr>
          <p:nvPr/>
        </p:nvCxnSpPr>
        <p:spPr>
          <a:xfrm>
            <a:off x="4564302" y="4055606"/>
            <a:ext cx="3849" cy="827795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025101" y="4883401"/>
            <a:ext cx="3086100" cy="724240"/>
          </a:xfrm>
          <a:prstGeom prst="roundRect">
            <a:avLst/>
          </a:prstGeom>
          <a:solidFill>
            <a:srgbClr val="1357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Source Sans Pro"/>
              </a:rPr>
              <a:t>Alluxio</a:t>
            </a:r>
            <a:endParaRPr lang="en-US" sz="2000" dirty="0">
              <a:latin typeface="Source Sans Pro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3" y="287246"/>
            <a:ext cx="9143517" cy="2237496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>
              <a:buClr>
                <a:schemeClr val="dk1"/>
              </a:buClr>
              <a:buSzPct val="100000"/>
            </a:pPr>
            <a:r>
              <a:rPr lang="en-US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CASE </a:t>
            </a:r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1:</a:t>
            </a:r>
          </a:p>
          <a:p>
            <a:pPr lvl="0">
              <a:buClr>
                <a:schemeClr val="dk1"/>
              </a:buClr>
              <a:buSzPct val="100000"/>
            </a:pPr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Off-heap Memory Storage to Alleviate Resource Pressure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4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321617" y="4046779"/>
            <a:ext cx="5083276" cy="832405"/>
          </a:xfrm>
          <a:prstGeom prst="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 smtClean="0">
                <a:latin typeface="Source Sans Pro"/>
                <a:ea typeface="Arial"/>
                <a:cs typeface="Source Sans Pro"/>
              </a:rPr>
              <a:t>HDFS </a:t>
            </a:r>
            <a:r>
              <a:rPr lang="en-US" altLang="zh-CN" sz="2400" dirty="0">
                <a:latin typeface="Source Sans Pro"/>
                <a:ea typeface="Arial"/>
                <a:cs typeface="Source Sans Pro"/>
              </a:rPr>
              <a:t>/ Amazon S3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Consolidating Memory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21616" y="2204251"/>
            <a:ext cx="2465438" cy="832405"/>
          </a:xfrm>
          <a:prstGeom prst="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Job1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21616" y="3036656"/>
            <a:ext cx="2465438" cy="832405"/>
          </a:xfrm>
          <a:prstGeom prst="rect">
            <a:avLst/>
          </a:prstGeom>
          <a:solidFill>
            <a:srgbClr val="FB6503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Source Sans Pro"/>
                <a:cs typeface="Source Sans Pro"/>
              </a:rPr>
              <a:t>Spark</a:t>
            </a:r>
            <a:endParaRPr lang="en-US" dirty="0">
              <a:latin typeface="Source Sans Pro"/>
              <a:cs typeface="Source Sans Pro"/>
            </a:endParaRPr>
          </a:p>
          <a:p>
            <a:pPr algn="r"/>
            <a:r>
              <a:rPr lang="en-US" dirty="0" smtClean="0">
                <a:latin typeface="Source Sans Pro"/>
                <a:cs typeface="Source Sans Pro"/>
              </a:rPr>
              <a:t>Memory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86411" y="3095255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83303" y="3480899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39455" y="2204251"/>
            <a:ext cx="2465438" cy="832405"/>
          </a:xfrm>
          <a:prstGeom prst="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Job2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39455" y="3036656"/>
            <a:ext cx="2465438" cy="832405"/>
          </a:xfrm>
          <a:prstGeom prst="rect">
            <a:avLst/>
          </a:prstGeom>
          <a:solidFill>
            <a:srgbClr val="FB6503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Source Sans Pro"/>
                <a:cs typeface="Source Sans Pro"/>
              </a:rPr>
              <a:t>Spark</a:t>
            </a:r>
            <a:endParaRPr lang="en-US" dirty="0">
              <a:latin typeface="Source Sans Pro"/>
              <a:cs typeface="Source Sans Pro"/>
            </a:endParaRPr>
          </a:p>
          <a:p>
            <a:pPr algn="r"/>
            <a:r>
              <a:rPr lang="en-US" dirty="0" smtClean="0">
                <a:latin typeface="Source Sans Pro"/>
                <a:cs typeface="Source Sans Pro"/>
              </a:rPr>
              <a:t>Memory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04249" y="3095255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01141" y="3480899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83303" y="409861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80195" y="4484255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90058" y="409861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2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86950" y="4484255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3000929" y="2204249"/>
            <a:ext cx="233258" cy="1664810"/>
          </a:xfrm>
          <a:prstGeom prst="leftBrace">
            <a:avLst>
              <a:gd name="adj1" fmla="val 2399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6207" y="2282601"/>
            <a:ext cx="301938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engine &amp; 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execution engine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same process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58680" y="5751366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Data duplicated </a:t>
            </a:r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at memory-level</a:t>
            </a:r>
          </a:p>
        </p:txBody>
      </p:sp>
      <p:sp>
        <p:nvSpPr>
          <p:cNvPr id="29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24005" y="2202786"/>
            <a:ext cx="2465438" cy="832405"/>
          </a:xfrm>
          <a:prstGeom prst="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Job1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24005" y="3035191"/>
            <a:ext cx="2465438" cy="475803"/>
          </a:xfrm>
          <a:prstGeom prst="rect">
            <a:avLst/>
          </a:prstGeom>
          <a:solidFill>
            <a:srgbClr val="FB6503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</a:t>
            </a:r>
            <a:r>
              <a:rPr lang="en-US" sz="2400" dirty="0" err="1" smtClean="0">
                <a:latin typeface="Source Sans Pro"/>
                <a:cs typeface="Source Sans Pro"/>
              </a:rPr>
              <a:t>mem</a:t>
            </a:r>
            <a:endParaRPr lang="en-US" sz="2400" dirty="0" smtClean="0">
              <a:latin typeface="Source Sans Pro"/>
              <a:cs typeface="Source Sans Pr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41844" y="2202786"/>
            <a:ext cx="2465438" cy="832405"/>
          </a:xfrm>
          <a:prstGeom prst="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Job2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41844" y="3035191"/>
            <a:ext cx="2465438" cy="475803"/>
          </a:xfrm>
          <a:prstGeom prst="rect">
            <a:avLst/>
          </a:prstGeom>
          <a:solidFill>
            <a:srgbClr val="FB6503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</a:t>
            </a:r>
            <a:r>
              <a:rPr lang="en-US" sz="2400" dirty="0" err="1" smtClean="0">
                <a:latin typeface="Source Sans Pro"/>
                <a:cs typeface="Source Sans Pro"/>
              </a:rPr>
              <a:t>mem</a:t>
            </a:r>
            <a:endParaRPr lang="en-US" sz="2400" dirty="0" smtClean="0">
              <a:latin typeface="Source Sans Pro"/>
              <a:cs typeface="Source Sans Pro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24006" y="4725702"/>
            <a:ext cx="5083276" cy="832405"/>
          </a:xfrm>
          <a:prstGeom prst="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 smtClean="0">
                <a:latin typeface="Source Sans Pro"/>
                <a:ea typeface="Arial"/>
                <a:cs typeface="Source Sans Pro"/>
              </a:rPr>
              <a:t>HDFS </a:t>
            </a:r>
            <a:r>
              <a:rPr lang="en-US" altLang="zh-CN" sz="2400" dirty="0">
                <a:latin typeface="Source Sans Pro"/>
                <a:ea typeface="Arial"/>
                <a:cs typeface="Source Sans Pro"/>
              </a:rPr>
              <a:t>/ Amazon S3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85692" y="4777534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82584" y="5163178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92447" y="4777534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2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89339" y="5163178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3003318" y="2202784"/>
            <a:ext cx="233258" cy="1308208"/>
          </a:xfrm>
          <a:prstGeom prst="leftBrace">
            <a:avLst>
              <a:gd name="adj1" fmla="val 2399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/>
              <a:cs typeface="Source Sans Pro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7042885" y="3032382"/>
            <a:ext cx="0" cy="803694"/>
          </a:xfrm>
          <a:prstGeom prst="straightConnector1">
            <a:avLst/>
          </a:prstGeom>
          <a:ln w="50800">
            <a:solidFill>
              <a:srgbClr val="FF0000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505523" y="3035189"/>
            <a:ext cx="0" cy="803694"/>
          </a:xfrm>
          <a:prstGeom prst="straightConnector1">
            <a:avLst/>
          </a:prstGeom>
          <a:ln w="50800">
            <a:solidFill>
              <a:srgbClr val="FF0000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320897" y="3736510"/>
            <a:ext cx="5083276" cy="832405"/>
            <a:chOff x="3262318" y="4877719"/>
            <a:chExt cx="5083276" cy="832405"/>
          </a:xfrm>
          <a:effectLst/>
        </p:grpSpPr>
        <p:sp>
          <p:nvSpPr>
            <p:cNvPr id="44" name="Rectangle 43"/>
            <p:cNvSpPr/>
            <p:nvPr/>
          </p:nvSpPr>
          <p:spPr>
            <a:xfrm>
              <a:off x="3262318" y="4877719"/>
              <a:ext cx="5083276" cy="83240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ource Sans Pro"/>
                  <a:cs typeface="Source Sans Pro"/>
                </a:rPr>
                <a:t>HDFS</a:t>
              </a:r>
            </a:p>
            <a:p>
              <a:pPr algn="ctr"/>
              <a:r>
                <a:rPr lang="en-US" sz="2400" dirty="0" smtClean="0">
                  <a:latin typeface="Source Sans Pro"/>
                  <a:cs typeface="Source Sans Pro"/>
                </a:rPr>
                <a:t>disk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4005" y="4929551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/>
                  <a:cs typeface="Source Sans Pro"/>
                </a:rPr>
                <a:t>b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lock 1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20897" y="5315195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block 3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230760" y="4929551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/>
                  <a:cs typeface="Source Sans Pro"/>
                </a:rPr>
                <a:t>b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lock 2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27652" y="5315195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block 4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3320897" y="3736510"/>
            <a:ext cx="5083276" cy="832405"/>
          </a:xfrm>
          <a:prstGeom prst="rect">
            <a:avLst/>
          </a:prstGeom>
          <a:solidFill>
            <a:srgbClr val="0070C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Source Sans Pro"/>
                <a:cs typeface="Source Sans Pro"/>
              </a:rPr>
              <a:t>Alluxio</a:t>
            </a:r>
            <a:r>
              <a:rPr lang="en-US" sz="2400" dirty="0" smtClean="0">
                <a:solidFill>
                  <a:schemeClr val="bg1"/>
                </a:solidFill>
                <a:latin typeface="Source Sans Pro"/>
                <a:cs typeface="Source Sans Pro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dirty="0">
                <a:solidFill>
                  <a:schemeClr val="bg1"/>
                </a:solidFill>
                <a:latin typeface="Source Sans Pro"/>
                <a:cs typeface="Source Sans Pro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Source Sans Pro"/>
                <a:cs typeface="Source Sans Pro"/>
              </a:rPr>
              <a:t>n-Memory</a:t>
            </a:r>
            <a:endParaRPr lang="en-US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382583" y="3788342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379475" y="4173986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86230" y="4173986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47085" y="5751366"/>
            <a:ext cx="4249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Data not duplicated at memory-level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altLang="zh-CN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Consolidating Memory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6207" y="2282601"/>
            <a:ext cx="301938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engine &amp; 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execution engine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same process</a:t>
            </a:r>
          </a:p>
        </p:txBody>
      </p:sp>
      <p:sp>
        <p:nvSpPr>
          <p:cNvPr id="31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2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 Resilience during Crashes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2687" y="2501231"/>
            <a:ext cx="5083276" cy="832405"/>
          </a:xfrm>
          <a:prstGeom prst="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Task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62687" y="3323312"/>
            <a:ext cx="5083276" cy="832405"/>
          </a:xfrm>
          <a:prstGeom prst="rect">
            <a:avLst/>
          </a:prstGeom>
          <a:solidFill>
            <a:srgbClr val="FB6503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"/>
                <a:cs typeface="Source Sans Pro"/>
              </a:rPr>
              <a:t>Spark Memory</a:t>
            </a:r>
          </a:p>
          <a:p>
            <a:pPr algn="ctr"/>
            <a:r>
              <a:rPr lang="en-US" dirty="0">
                <a:latin typeface="Source Sans Pro"/>
                <a:cs typeface="Source Sans Pro"/>
              </a:rPr>
              <a:t>block manager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27481" y="338191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24373" y="3767555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62687" y="4333435"/>
            <a:ext cx="5083276" cy="832405"/>
          </a:xfrm>
          <a:prstGeom prst="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 smtClean="0">
                <a:latin typeface="Source Sans Pro"/>
                <a:ea typeface="Arial"/>
                <a:cs typeface="Source Sans Pro"/>
              </a:rPr>
              <a:t>HDFS </a:t>
            </a:r>
            <a:r>
              <a:rPr lang="en-US" altLang="zh-CN" sz="2400" dirty="0">
                <a:latin typeface="Source Sans Pro"/>
                <a:ea typeface="Arial"/>
                <a:cs typeface="Source Sans Pro"/>
              </a:rPr>
              <a:t>/ Amazon S3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24373" y="4385267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21265" y="477091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31128" y="4385267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2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28020" y="477091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4" name="Left Brace 33"/>
          <p:cNvSpPr/>
          <p:nvPr/>
        </p:nvSpPr>
        <p:spPr>
          <a:xfrm>
            <a:off x="2941999" y="2490905"/>
            <a:ext cx="233258" cy="1664810"/>
          </a:xfrm>
          <a:prstGeom prst="leftBrace">
            <a:avLst>
              <a:gd name="adj1" fmla="val 2399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1245" y="5751366"/>
            <a:ext cx="748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Process crash requires network and/or disk I/O to re-read the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482" y="2874079"/>
            <a:ext cx="301938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engine &amp; 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execution engine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same process</a:t>
            </a:r>
          </a:p>
        </p:txBody>
      </p:sp>
      <p:sp>
        <p:nvSpPr>
          <p:cNvPr id="17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6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 Resilience during Crashes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2319" y="2486896"/>
            <a:ext cx="5083276" cy="832405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Crash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62319" y="3319301"/>
            <a:ext cx="5083276" cy="832405"/>
          </a:xfrm>
          <a:prstGeom prst="rect">
            <a:avLst/>
          </a:prstGeom>
          <a:solidFill>
            <a:srgbClr val="FB6503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Memory</a:t>
            </a:r>
          </a:p>
          <a:p>
            <a:pPr algn="ctr"/>
            <a:r>
              <a:rPr lang="en-US" dirty="0" smtClean="0">
                <a:latin typeface="Source Sans Pro"/>
                <a:cs typeface="Source Sans Pro"/>
              </a:rPr>
              <a:t>block manager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27113" y="3377900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24005" y="3763544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62319" y="4339748"/>
            <a:ext cx="5083276" cy="832405"/>
          </a:xfrm>
          <a:prstGeom prst="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 smtClean="0">
                <a:latin typeface="Source Sans Pro"/>
                <a:ea typeface="Arial"/>
                <a:cs typeface="Source Sans Pro"/>
              </a:rPr>
              <a:t>HDFS </a:t>
            </a:r>
            <a:r>
              <a:rPr lang="en-US" altLang="zh-CN" sz="2400" dirty="0">
                <a:latin typeface="Source Sans Pro"/>
                <a:ea typeface="Arial"/>
                <a:cs typeface="Source Sans Pro"/>
              </a:rPr>
              <a:t>/ Amazon S3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24005" y="4381256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20897" y="4766900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30760" y="4381256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2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27652" y="4766900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4" name="Left Brace 33"/>
          <p:cNvSpPr/>
          <p:nvPr/>
        </p:nvSpPr>
        <p:spPr>
          <a:xfrm>
            <a:off x="2941631" y="2486894"/>
            <a:ext cx="233258" cy="1664810"/>
          </a:xfrm>
          <a:prstGeom prst="leftBrace">
            <a:avLst>
              <a:gd name="adj1" fmla="val 2399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1232" y="5751366"/>
            <a:ext cx="748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Process crash requires network and/or disk I/O to re-read the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482" y="2874079"/>
            <a:ext cx="301938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engine &amp; 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execution engine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same process</a:t>
            </a:r>
          </a:p>
        </p:txBody>
      </p:sp>
      <p:sp>
        <p:nvSpPr>
          <p:cNvPr id="17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5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62319" y="4328489"/>
            <a:ext cx="5083276" cy="832405"/>
          </a:xfrm>
          <a:prstGeom prst="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 smtClean="0">
                <a:latin typeface="Source Sans Pro"/>
                <a:ea typeface="Arial"/>
                <a:cs typeface="Source Sans Pro"/>
              </a:rPr>
              <a:t>HDFS </a:t>
            </a:r>
            <a:r>
              <a:rPr lang="en-US" altLang="zh-CN" sz="2400" dirty="0">
                <a:latin typeface="Source Sans Pro"/>
                <a:ea typeface="Arial"/>
                <a:cs typeface="Source Sans Pro"/>
              </a:rPr>
              <a:t>/ Amazon S3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 Resilience during Crashes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24005" y="438032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20897" y="4765965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30760" y="438032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2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27652" y="4765965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2941631" y="2485959"/>
            <a:ext cx="233258" cy="1664810"/>
          </a:xfrm>
          <a:prstGeom prst="leftBrace">
            <a:avLst>
              <a:gd name="adj1" fmla="val 2399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2319" y="2485959"/>
            <a:ext cx="5083276" cy="166481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"/>
                <a:cs typeface="Source Sans Pro"/>
              </a:rPr>
              <a:t>C</a:t>
            </a:r>
            <a:r>
              <a:rPr lang="en-US" sz="2400" dirty="0" smtClean="0">
                <a:latin typeface="Source Sans Pro"/>
                <a:cs typeface="Source Sans Pro"/>
              </a:rPr>
              <a:t>rash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6909" y="2564311"/>
            <a:ext cx="301938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engine &amp; 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execution engine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same process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1233" y="5751366"/>
            <a:ext cx="748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Process crash requires network and/or disk I/O to re-read the data</a:t>
            </a:r>
          </a:p>
        </p:txBody>
      </p:sp>
      <p:sp>
        <p:nvSpPr>
          <p:cNvPr id="19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7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262319" y="2478812"/>
            <a:ext cx="5083276" cy="832405"/>
          </a:xfrm>
          <a:prstGeom prst="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Task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62319" y="3311217"/>
            <a:ext cx="5083276" cy="832405"/>
          </a:xfrm>
          <a:prstGeom prst="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"/>
                <a:cs typeface="Source Sans Pro"/>
              </a:rPr>
              <a:t>Spark Memory</a:t>
            </a:r>
          </a:p>
          <a:p>
            <a:pPr algn="ctr"/>
            <a:r>
              <a:rPr lang="en-US" sz="2400" dirty="0">
                <a:latin typeface="Source Sans Pro"/>
                <a:cs typeface="Source Sans Pro"/>
              </a:rPr>
              <a:t>block manager</a:t>
            </a:r>
          </a:p>
        </p:txBody>
      </p:sp>
      <p:sp>
        <p:nvSpPr>
          <p:cNvPr id="34" name="Left Brace 33"/>
          <p:cNvSpPr/>
          <p:nvPr/>
        </p:nvSpPr>
        <p:spPr>
          <a:xfrm>
            <a:off x="2941631" y="2478810"/>
            <a:ext cx="233258" cy="1664810"/>
          </a:xfrm>
          <a:prstGeom prst="leftBrace">
            <a:avLst>
              <a:gd name="adj1" fmla="val 2399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/>
              <a:cs typeface="Source Sans Pro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262319" y="4334523"/>
            <a:ext cx="5083276" cy="832405"/>
            <a:chOff x="3262318" y="4877719"/>
            <a:chExt cx="5083276" cy="832405"/>
          </a:xfrm>
          <a:effectLst/>
        </p:grpSpPr>
        <p:sp>
          <p:nvSpPr>
            <p:cNvPr id="24" name="Rectangle 23"/>
            <p:cNvSpPr/>
            <p:nvPr/>
          </p:nvSpPr>
          <p:spPr>
            <a:xfrm>
              <a:off x="3262318" y="4877719"/>
              <a:ext cx="5083276" cy="83240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ource Sans Pro"/>
                  <a:cs typeface="Source Sans Pro"/>
                </a:rPr>
                <a:t>HDFS</a:t>
              </a:r>
            </a:p>
            <a:p>
              <a:pPr algn="ctr"/>
              <a:r>
                <a:rPr lang="en-US" sz="2400" dirty="0" smtClean="0">
                  <a:latin typeface="Source Sans Pro"/>
                  <a:cs typeface="Source Sans Pro"/>
                </a:rPr>
                <a:t>disk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24005" y="4929551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/>
                  <a:cs typeface="Source Sans Pro"/>
                </a:rPr>
                <a:t>b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lock 1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20897" y="5315195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block 3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30760" y="4929551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/>
                  <a:cs typeface="Source Sans Pro"/>
                </a:rPr>
                <a:t>b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lock 2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27652" y="5315195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block 4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262319" y="4323765"/>
            <a:ext cx="5083276" cy="832405"/>
          </a:xfrm>
          <a:prstGeom prst="rect">
            <a:avLst/>
          </a:prstGeom>
          <a:solidFill>
            <a:srgbClr val="0070C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Source Sans Pro"/>
                <a:cs typeface="Source Sans Pro"/>
              </a:rPr>
              <a:t>Alluxio</a:t>
            </a:r>
            <a:r>
              <a:rPr lang="en-US" sz="2400" dirty="0" smtClean="0">
                <a:solidFill>
                  <a:schemeClr val="bg1"/>
                </a:solidFill>
                <a:latin typeface="Source Sans Pro"/>
                <a:cs typeface="Source Sans Pro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dirty="0">
                <a:solidFill>
                  <a:schemeClr val="bg1"/>
                </a:solidFill>
                <a:latin typeface="Source Sans Pro"/>
                <a:cs typeface="Source Sans Pro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Source Sans Pro"/>
                <a:cs typeface="Source Sans Pro"/>
              </a:rPr>
              <a:t>n-Memory</a:t>
            </a:r>
            <a:endParaRPr lang="en-US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24005" y="4375597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20897" y="476124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27652" y="476124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50610" y="5751366"/>
            <a:ext cx="6442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Process crash only needs memory I/O to re-read the data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altLang="zh-CN" b="1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 Resilience during Crashes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909" y="2564311"/>
            <a:ext cx="301938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engine &amp; 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execution engine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same process</a:t>
            </a:r>
          </a:p>
        </p:txBody>
      </p:sp>
      <p:sp>
        <p:nvSpPr>
          <p:cNvPr id="18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6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76CDF"/>
              </a:buClr>
              <a:buSzPct val="25000"/>
              <a:buFont typeface="Source Sans Pro"/>
              <a:buNone/>
            </a:pPr>
            <a:r>
              <a:rPr lang="en-US" sz="3000" b="1" i="0" u="none" strike="noStrike" cap="none">
                <a:solidFill>
                  <a:srgbClr val="076C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About Us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Bin Fan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 Engineer @ Alluxio, Inc.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Alluxio PMC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Worked at Google, MSR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CMU, CUHK, USTC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 err="1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Wechat</a:t>
            </a: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b="1" i="0" u="none" strike="noStrike" cap="none" dirty="0" smtClean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ID: </a:t>
            </a: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apc999_fb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 err="1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Yupeng</a:t>
            </a: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Fu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 Engineer @ Alluxio, Inc.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Alluxio PMC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Worked at </a:t>
            </a:r>
            <a:r>
              <a:rPr lang="en-US" sz="1800" b="1" i="0" u="none" strike="noStrike" cap="none" dirty="0" err="1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Palantir</a:t>
            </a: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Google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UCSD, Tsinghua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buClr>
                <a:srgbClr val="3C4650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dirty="0" err="1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Wechat</a:t>
            </a:r>
            <a:r>
              <a:rPr lang="en-US" sz="1800" b="1" i="0" u="none" strike="noStrike" cap="none" dirty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b="1" i="0" u="none" strike="noStrike" cap="none" dirty="0" smtClean="0">
                <a:solidFill>
                  <a:srgbClr val="3C46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ID: richbird9</a:t>
            </a:r>
            <a:endParaRPr lang="en-US" sz="1800" b="1" i="0" u="none" strike="noStrike" cap="none" dirty="0">
              <a:solidFill>
                <a:srgbClr val="3C465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Slide Number Placeholder 9"/>
          <p:cNvSpPr txBox="1">
            <a:spLocks/>
          </p:cNvSpPr>
          <p:nvPr/>
        </p:nvSpPr>
        <p:spPr>
          <a:xfrm>
            <a:off x="4076700" y="6470553"/>
            <a:ext cx="990599" cy="2444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rgbClr val="A8A6A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ctr">
                <a:buSzPct val="25000"/>
              </a:pPr>
              <a:t>2</a:t>
            </a:fld>
            <a:endParaRPr lang="en-US" sz="1200" dirty="0">
              <a:solidFill>
                <a:srgbClr val="A8A6A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0147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eft Brace 24"/>
          <p:cNvSpPr/>
          <p:nvPr/>
        </p:nvSpPr>
        <p:spPr>
          <a:xfrm>
            <a:off x="2941631" y="2464443"/>
            <a:ext cx="233258" cy="1664810"/>
          </a:xfrm>
          <a:prstGeom prst="leftBrace">
            <a:avLst>
              <a:gd name="adj1" fmla="val 2399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62319" y="2464443"/>
            <a:ext cx="5083276" cy="166481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"/>
                <a:cs typeface="Source Sans Pro"/>
              </a:rPr>
              <a:t>C</a:t>
            </a:r>
            <a:r>
              <a:rPr lang="en-US" sz="2400" dirty="0" smtClean="0">
                <a:latin typeface="Source Sans Pro"/>
                <a:cs typeface="Source Sans Pro"/>
              </a:rPr>
              <a:t>rash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0109" y="5751366"/>
            <a:ext cx="6442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Process crash only needs memory I/O to re-read the data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262319" y="4334523"/>
            <a:ext cx="5083276" cy="832405"/>
            <a:chOff x="3262318" y="4877719"/>
            <a:chExt cx="5083276" cy="832405"/>
          </a:xfrm>
          <a:effectLst/>
        </p:grpSpPr>
        <p:sp>
          <p:nvSpPr>
            <p:cNvPr id="49" name="Rectangle 48"/>
            <p:cNvSpPr/>
            <p:nvPr/>
          </p:nvSpPr>
          <p:spPr>
            <a:xfrm>
              <a:off x="3262318" y="4877719"/>
              <a:ext cx="5083276" cy="83240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ource Sans Pro"/>
                  <a:cs typeface="Source Sans Pro"/>
                </a:rPr>
                <a:t>HDFS</a:t>
              </a:r>
            </a:p>
            <a:p>
              <a:pPr algn="ctr"/>
              <a:r>
                <a:rPr lang="en-US" sz="2400" dirty="0" smtClean="0">
                  <a:latin typeface="Source Sans Pro"/>
                  <a:cs typeface="Source Sans Pro"/>
                </a:rPr>
                <a:t>disk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24005" y="4929551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/>
                  <a:cs typeface="Source Sans Pro"/>
                </a:rPr>
                <a:t>b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lock 1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20897" y="5315195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block 3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30760" y="4929551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/>
                  <a:cs typeface="Source Sans Pro"/>
                </a:rPr>
                <a:t>b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lock 2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227652" y="5315195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block 4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>
            <a:off x="3262319" y="4323765"/>
            <a:ext cx="5083276" cy="832405"/>
          </a:xfrm>
          <a:prstGeom prst="rect">
            <a:avLst/>
          </a:prstGeom>
          <a:solidFill>
            <a:srgbClr val="0070C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Source Sans Pro"/>
                <a:cs typeface="Source Sans Pro"/>
              </a:rPr>
              <a:t>Alluxio</a:t>
            </a:r>
            <a:r>
              <a:rPr lang="en-US" sz="2400" dirty="0" smtClean="0">
                <a:solidFill>
                  <a:schemeClr val="bg1"/>
                </a:solidFill>
                <a:latin typeface="Source Sans Pro"/>
                <a:cs typeface="Source Sans Pro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dirty="0">
                <a:solidFill>
                  <a:schemeClr val="bg1"/>
                </a:solidFill>
                <a:latin typeface="Source Sans Pro"/>
                <a:cs typeface="Source Sans Pro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Source Sans Pro"/>
                <a:cs typeface="Source Sans Pro"/>
              </a:rPr>
              <a:t>n-Memory</a:t>
            </a:r>
            <a:endParaRPr lang="en-US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324005" y="4375597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20897" y="476124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227652" y="4761241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altLang="zh-CN" b="1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 Resilience during Crashes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909" y="2564311"/>
            <a:ext cx="301938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engine &amp; 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execution engine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same process</a:t>
            </a:r>
          </a:p>
        </p:txBody>
      </p:sp>
      <p:sp>
        <p:nvSpPr>
          <p:cNvPr id="17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3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219200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541" y="871062"/>
            <a:ext cx="2514600" cy="42433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038599" y="1752600"/>
            <a:ext cx="124480" cy="4080863"/>
            <a:chOff x="4038599" y="1752600"/>
            <a:chExt cx="124480" cy="408086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038600" y="1752600"/>
              <a:ext cx="0" cy="4080863"/>
            </a:xfrm>
            <a:prstGeom prst="line">
              <a:avLst/>
            </a:prstGeom>
            <a:ln w="15875">
              <a:solidFill>
                <a:srgbClr val="076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8"/>
            <p:cNvSpPr/>
            <p:nvPr/>
          </p:nvSpPr>
          <p:spPr>
            <a:xfrm rot="5400000">
              <a:off x="3998739" y="3730791"/>
              <a:ext cx="204199" cy="124480"/>
            </a:xfrm>
            <a:prstGeom prst="triangle">
              <a:avLst/>
            </a:prstGeom>
            <a:solidFill>
              <a:srgbClr val="076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27496" y="1744426"/>
            <a:ext cx="4028645" cy="4222748"/>
            <a:chOff x="4427496" y="1744426"/>
            <a:chExt cx="4028645" cy="422274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96" y="1744426"/>
              <a:ext cx="182880" cy="14630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24400" y="1754372"/>
              <a:ext cx="3429000" cy="160043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Thanks to </a:t>
              </a:r>
              <a:r>
                <a:rPr lang="en-US" sz="14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Alluxio, </a:t>
              </a:r>
              <a:r>
                <a:rPr lang="en-US" sz="14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we now have the raw data immediately available at every iteration and we can skip the costs of loading in terms of time waiting, network traffic, and RDBMS </a:t>
              </a:r>
              <a:r>
                <a:rPr lang="en-US" sz="14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activity.</a:t>
              </a:r>
            </a:p>
            <a:p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r>
                <a:rPr lang="en-US" sz="1400" dirty="0">
                  <a:solidFill>
                    <a:srgbClr val="929292"/>
                  </a:solidFill>
                  <a:effectLst>
                    <a:outerShdw blurRad="12700" dir="2700000" algn="tl" rotWithShape="0">
                      <a:srgbClr val="929292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- Henry </a:t>
              </a:r>
              <a:r>
                <a:rPr lang="en-US" sz="1400" dirty="0" smtClean="0">
                  <a:solidFill>
                    <a:srgbClr val="929292"/>
                  </a:solidFill>
                  <a:effectLst>
                    <a:outerShdw blurRad="12700" dir="2700000" algn="tl" rotWithShape="0">
                      <a:srgbClr val="929292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Powell, Barclays</a:t>
              </a:r>
              <a:endParaRPr lang="en-US" sz="1400" dirty="0">
                <a:solidFill>
                  <a:srgbClr val="929292"/>
                </a:solidFill>
                <a:effectLst>
                  <a:outerShdw blurRad="12700" dir="2700000" algn="tl" rotWithShape="0">
                    <a:srgbClr val="929292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27496" y="3521791"/>
              <a:ext cx="190113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RESULTS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80577" y="3935849"/>
              <a:ext cx="3975564" cy="20313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Barclays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workflow iteration time decreased from hours to 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seconds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Alluxio enabled workflows that were impossible before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By keeping data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only in memory, the I/O cost of loading and 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storing in Alluxio is now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on the order of 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seconds</a:t>
              </a: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00339"/>
            <a:ext cx="3035300" cy="5508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57278"/>
            <a:ext cx="3035300" cy="5508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504" y="3682352"/>
            <a:ext cx="715956" cy="3867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1" y="2963404"/>
            <a:ext cx="23495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Relational Database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1799681"/>
            <a:ext cx="3035300" cy="867319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92" y="1638522"/>
            <a:ext cx="322317" cy="3223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62001" y="1997912"/>
            <a:ext cx="28956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Share Data Across Jobs at Memory Speed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5800" y="4343400"/>
            <a:ext cx="30353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2001" y="4419600"/>
            <a:ext cx="2895600" cy="13670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Reducing time from hours to seconds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Solving issues of Teradata as under storage</a:t>
            </a:r>
            <a:endParaRPr lang="en-US" sz="1400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076700" y="6477000"/>
            <a:ext cx="990600" cy="244476"/>
          </a:xfrm>
        </p:spPr>
        <p:txBody>
          <a:bodyPr/>
          <a:lstStyle/>
          <a:p>
            <a:fld id="{8ED5E30B-97F8-6A48-9184-3F4A94A2EC2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0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3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Barclays</a:t>
            </a:r>
            <a:r>
              <a:rPr lang="en-US" altLang="zh-CN" sz="3600" dirty="0" smtClean="0"/>
              <a:t> </a:t>
            </a:r>
            <a:r>
              <a:rPr lang="en-US" altLang="zh-CN" sz="33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Previous Architecture</a:t>
            </a:r>
            <a:endParaRPr lang="en-US" sz="33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0623" y="1608377"/>
            <a:ext cx="1662754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"/>
                <a:cs typeface="Source Sans Pro"/>
              </a:rPr>
              <a:t>Spark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544" y="4032000"/>
            <a:ext cx="5289213" cy="72424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"/>
                <a:ea typeface="Arial"/>
                <a:cs typeface="Source Sans Pro"/>
              </a:rPr>
              <a:t>Teradata</a:t>
            </a:r>
          </a:p>
        </p:txBody>
      </p:sp>
      <p:cxnSp>
        <p:nvCxnSpPr>
          <p:cNvPr id="14" name="Straight Arrow Connector 13"/>
          <p:cNvCxnSpPr>
            <a:stCxn id="9" idx="0"/>
          </p:cNvCxnSpPr>
          <p:nvPr/>
        </p:nvCxnSpPr>
        <p:spPr>
          <a:xfrm flipV="1">
            <a:off x="4568151" y="2280997"/>
            <a:ext cx="0" cy="1751003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1735260" y="2504064"/>
            <a:ext cx="2587379" cy="105159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Slow ETL,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30+ minutes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030718" y="2504064"/>
            <a:ext cx="3055657" cy="105159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Each context restart requires ETL process again</a:t>
            </a:r>
          </a:p>
        </p:txBody>
      </p:sp>
      <p:pic>
        <p:nvPicPr>
          <p:cNvPr id="13" name="Picture 12" descr="Screen Shot 2016-07-27 at 3.01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5" y="4818184"/>
            <a:ext cx="7189920" cy="1363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624" y="6181359"/>
            <a:ext cx="72037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dzone.com</a:t>
            </a:r>
            <a:r>
              <a:rPr lang="en-US" sz="1200" dirty="0"/>
              <a:t>/articles/Accelerate-In-Memory-Processing-with-Spark-from-Hours-to-Seconds-With-Tachyon</a:t>
            </a:r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28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altLang="zh-CN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Barclays Architecture with </a:t>
            </a:r>
            <a:r>
              <a:rPr lang="en-US" altLang="zh-CN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endParaRPr lang="en-US" sz="30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36774" y="1815637"/>
            <a:ext cx="1662754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"/>
                <a:cs typeface="Source Sans Pro"/>
              </a:rPr>
              <a:t>Spark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94718" y="4374777"/>
            <a:ext cx="5289213" cy="72424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"/>
                <a:ea typeface="Arial"/>
                <a:cs typeface="Source Sans Pro"/>
              </a:rPr>
              <a:t>Teradata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564302" y="3709146"/>
            <a:ext cx="1" cy="655307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344492" y="2984904"/>
            <a:ext cx="2439619" cy="724240"/>
          </a:xfrm>
          <a:prstGeom prst="roundRect">
            <a:avLst/>
          </a:prstGeom>
          <a:solidFill>
            <a:srgbClr val="1357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Source Sans Pro"/>
              </a:rPr>
              <a:t>Alluxio</a:t>
            </a:r>
            <a:endParaRPr lang="en-US" sz="2400" dirty="0">
              <a:latin typeface="Source Sans Pro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68151" y="2519229"/>
            <a:ext cx="0" cy="465675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908299" y="2282916"/>
            <a:ext cx="2587379" cy="105159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ETL only once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5536586" y="2282916"/>
            <a:ext cx="3740623" cy="105159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Data still available in Alluxio memory after Job crash</a:t>
            </a:r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5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83" y="1090399"/>
            <a:ext cx="9143517" cy="989012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>
              <a:buClr>
                <a:schemeClr val="dk1"/>
              </a:buClr>
              <a:buSzPct val="100000"/>
            </a:pPr>
            <a:r>
              <a:rPr lang="en-US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CASE 2</a:t>
            </a:r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Fast Data sharing between jobs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78353" y="2607691"/>
            <a:ext cx="1662754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Application 1</a:t>
            </a:r>
          </a:p>
        </p:txBody>
      </p:sp>
      <p:cxnSp>
        <p:nvCxnSpPr>
          <p:cNvPr id="5" name="Straight Arrow Connector 4"/>
          <p:cNvCxnSpPr>
            <a:stCxn id="4" idx="2"/>
            <a:endCxn id="6" idx="0"/>
          </p:cNvCxnSpPr>
          <p:nvPr/>
        </p:nvCxnSpPr>
        <p:spPr>
          <a:xfrm>
            <a:off x="3509730" y="3331931"/>
            <a:ext cx="1054572" cy="274839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3021252" y="3606770"/>
            <a:ext cx="3086100" cy="724240"/>
          </a:xfrm>
          <a:prstGeom prst="roundRect">
            <a:avLst/>
          </a:prstGeom>
          <a:solidFill>
            <a:srgbClr val="1357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ource Sans Pro"/>
              </a:rPr>
              <a:t>Alluxio</a:t>
            </a:r>
            <a:endParaRPr lang="en-US" dirty="0">
              <a:latin typeface="Source Sans Pro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26632" y="2607691"/>
            <a:ext cx="1662754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Application2</a:t>
            </a:r>
          </a:p>
        </p:txBody>
      </p:sp>
      <p:cxnSp>
        <p:nvCxnSpPr>
          <p:cNvPr id="11" name="Straight Arrow Connector 10"/>
          <p:cNvCxnSpPr>
            <a:stCxn id="10" idx="2"/>
            <a:endCxn id="6" idx="0"/>
          </p:cNvCxnSpPr>
          <p:nvPr/>
        </p:nvCxnSpPr>
        <p:spPr>
          <a:xfrm flipH="1">
            <a:off x="4564302" y="3331931"/>
            <a:ext cx="1093707" cy="274839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736774" y="5531438"/>
            <a:ext cx="1662754" cy="72424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ea typeface="Arial"/>
                <a:cs typeface="Source Sans Pro"/>
              </a:rPr>
              <a:t>HDFS</a:t>
            </a:r>
          </a:p>
        </p:txBody>
      </p:sp>
      <p:cxnSp>
        <p:nvCxnSpPr>
          <p:cNvPr id="14" name="Straight Arrow Connector 13"/>
          <p:cNvCxnSpPr>
            <a:stCxn id="6" idx="2"/>
            <a:endCxn id="13" idx="0"/>
          </p:cNvCxnSpPr>
          <p:nvPr/>
        </p:nvCxnSpPr>
        <p:spPr>
          <a:xfrm>
            <a:off x="4564302" y="4331010"/>
            <a:ext cx="3849" cy="1200428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5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62318" y="2076150"/>
            <a:ext cx="2465438" cy="832405"/>
          </a:xfrm>
          <a:prstGeom prst="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</a:t>
            </a:r>
            <a:r>
              <a:rPr lang="en-US" altLang="zh-CN" sz="2400" dirty="0" smtClean="0">
                <a:latin typeface="Source Sans Pro"/>
                <a:ea typeface="Arial"/>
                <a:cs typeface="Source Sans Pro"/>
              </a:rPr>
              <a:t>Job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62318" y="2908555"/>
            <a:ext cx="2465438" cy="832405"/>
          </a:xfrm>
          <a:prstGeom prst="rect">
            <a:avLst/>
          </a:prstGeom>
          <a:solidFill>
            <a:srgbClr val="FB6503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 smtClean="0">
                <a:latin typeface="Source Sans Pro"/>
                <a:cs typeface="Source Sans Pro"/>
              </a:rPr>
              <a:t>Spark      </a:t>
            </a:r>
            <a:endParaRPr lang="en-US" sz="2000" dirty="0">
              <a:latin typeface="Source Sans Pro"/>
              <a:cs typeface="Source Sans Pro"/>
            </a:endParaRPr>
          </a:p>
          <a:p>
            <a:pPr algn="r"/>
            <a:r>
              <a:rPr lang="en-US" sz="2000" dirty="0" smtClean="0">
                <a:latin typeface="Source Sans Pro"/>
                <a:cs typeface="Source Sans Pro"/>
              </a:rPr>
              <a:t>Memory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27113" y="2967154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24005" y="3352798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80157" y="2076150"/>
            <a:ext cx="2465438" cy="8324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Source Sans Pro"/>
                <a:cs typeface="Source Sans Pro"/>
              </a:rPr>
              <a:t>Hadoop</a:t>
            </a:r>
            <a:r>
              <a:rPr lang="en-US" sz="2400" dirty="0" smtClean="0">
                <a:latin typeface="Source Sans Pro"/>
                <a:cs typeface="Source Sans Pro"/>
              </a:rPr>
              <a:t> MR Job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80157" y="2908555"/>
            <a:ext cx="2465438" cy="8324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YARN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62319" y="3918678"/>
            <a:ext cx="5083276" cy="832405"/>
          </a:xfrm>
          <a:prstGeom prst="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latin typeface="Source Sans Pro"/>
                <a:cs typeface="Source Sans Pro"/>
              </a:rPr>
              <a:t>HDFS / Amazon S3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24005" y="3970510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20897" y="4356154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30760" y="3970510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2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27652" y="4356154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2941631" y="2076148"/>
            <a:ext cx="233258" cy="1664810"/>
          </a:xfrm>
          <a:prstGeom prst="leftBrace">
            <a:avLst>
              <a:gd name="adj1" fmla="val 2399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/>
              <a:cs typeface="Source Sans Pro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24414" y="3694987"/>
            <a:ext cx="0" cy="275578"/>
          </a:xfrm>
          <a:prstGeom prst="straightConnector1">
            <a:avLst/>
          </a:prstGeom>
          <a:ln w="50800">
            <a:solidFill>
              <a:srgbClr val="FF0000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981198" y="3671022"/>
            <a:ext cx="0" cy="287563"/>
          </a:xfrm>
          <a:prstGeom prst="straightConnector1">
            <a:avLst/>
          </a:prstGeom>
          <a:ln w="50800">
            <a:solidFill>
              <a:srgbClr val="FF0000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909" y="2154500"/>
            <a:ext cx="301938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engine &amp; 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execution engine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same process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 Sharing Between Frameworks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3395" y="5815912"/>
            <a:ext cx="7058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Inter-process sharing slowed down by network and/or disk I/O</a:t>
            </a:r>
          </a:p>
        </p:txBody>
      </p:sp>
      <p:sp>
        <p:nvSpPr>
          <p:cNvPr id="2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9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 Sharing Between Frameworks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62317" y="2086144"/>
            <a:ext cx="2465438" cy="832405"/>
          </a:xfrm>
          <a:prstGeom prst="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Job</a:t>
            </a:r>
            <a:endParaRPr lang="en-US" sz="2400" dirty="0">
              <a:latin typeface="Source Sans Pro"/>
              <a:cs typeface="Source Sans Pro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62317" y="2918549"/>
            <a:ext cx="2465438" cy="475803"/>
          </a:xfrm>
          <a:prstGeom prst="rect">
            <a:avLst/>
          </a:prstGeom>
          <a:solidFill>
            <a:srgbClr val="FB6503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ource Sans Pro"/>
                <a:cs typeface="Source Sans Pro"/>
              </a:rPr>
              <a:t>Spark Memory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880156" y="2086144"/>
            <a:ext cx="2465438" cy="8324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Source Sans Pro"/>
                <a:cs typeface="Source Sans Pro"/>
              </a:rPr>
              <a:t>Hadoop</a:t>
            </a:r>
            <a:r>
              <a:rPr lang="en-US" sz="2400" dirty="0">
                <a:latin typeface="Source Sans Pro"/>
                <a:cs typeface="Source Sans Pro"/>
              </a:rPr>
              <a:t> MR Job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880156" y="2918549"/>
            <a:ext cx="2465438" cy="4758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"/>
                <a:cs typeface="Source Sans Pro"/>
              </a:rPr>
              <a:t>YARN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2318" y="4619384"/>
            <a:ext cx="5083276" cy="832405"/>
          </a:xfrm>
          <a:prstGeom prst="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 smtClean="0">
                <a:latin typeface="Source Sans Pro"/>
                <a:ea typeface="Arial"/>
                <a:cs typeface="Source Sans Pro"/>
              </a:rPr>
              <a:t>HDFS </a:t>
            </a:r>
            <a:r>
              <a:rPr lang="en-US" altLang="zh-CN" sz="2400" dirty="0">
                <a:latin typeface="Source Sans Pro"/>
                <a:ea typeface="Arial"/>
                <a:cs typeface="Source Sans Pro"/>
              </a:rPr>
              <a:t>/ Amazon S3</a:t>
            </a:r>
            <a:endParaRPr lang="en-US" sz="2400" dirty="0" smtClean="0">
              <a:latin typeface="Source Sans Pro"/>
              <a:cs typeface="Source Sans Pro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324004" y="4660892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320896" y="5046536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30759" y="4660892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2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27651" y="5046536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54" name="Left Brace 53"/>
          <p:cNvSpPr/>
          <p:nvPr/>
        </p:nvSpPr>
        <p:spPr>
          <a:xfrm>
            <a:off x="2941630" y="2086142"/>
            <a:ext cx="233258" cy="1308208"/>
          </a:xfrm>
          <a:prstGeom prst="leftBrace">
            <a:avLst>
              <a:gd name="adj1" fmla="val 2399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/>
              <a:cs typeface="Source Sans Pro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262318" y="3593100"/>
            <a:ext cx="5083276" cy="832405"/>
            <a:chOff x="3262318" y="4877719"/>
            <a:chExt cx="5083276" cy="832405"/>
          </a:xfrm>
          <a:effectLst/>
        </p:grpSpPr>
        <p:sp>
          <p:nvSpPr>
            <p:cNvPr id="56" name="Rectangle 55"/>
            <p:cNvSpPr/>
            <p:nvPr/>
          </p:nvSpPr>
          <p:spPr>
            <a:xfrm>
              <a:off x="3262318" y="4877719"/>
              <a:ext cx="5083276" cy="83240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ource Sans Pro"/>
                  <a:cs typeface="Source Sans Pro"/>
                </a:rPr>
                <a:t>HDFS</a:t>
              </a:r>
            </a:p>
            <a:p>
              <a:pPr algn="ctr"/>
              <a:r>
                <a:rPr lang="en-US" sz="2400" dirty="0" smtClean="0">
                  <a:latin typeface="Source Sans Pro"/>
                  <a:cs typeface="Source Sans Pro"/>
                </a:rPr>
                <a:t>disk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324005" y="4929551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/>
                  <a:cs typeface="Source Sans Pro"/>
                </a:rPr>
                <a:t>b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lock 1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20897" y="5315195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block 3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230760" y="4929551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/>
                  <a:cs typeface="Source Sans Pro"/>
                </a:rPr>
                <a:t>b</a:t>
              </a:r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lock 2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227652" y="5315195"/>
              <a:ext cx="809826" cy="337901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Source Sans Pro"/>
                  <a:cs typeface="Source Sans Pro"/>
                </a:rPr>
                <a:t>block 4</a:t>
              </a:r>
              <a:endParaRPr lang="en-US" sz="1600" dirty="0">
                <a:solidFill>
                  <a:schemeClr val="tx1"/>
                </a:solidFill>
                <a:latin typeface="Source Sans Pro"/>
                <a:cs typeface="Source Sans Pro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3262318" y="3593100"/>
            <a:ext cx="5083276" cy="832405"/>
          </a:xfrm>
          <a:prstGeom prst="rect">
            <a:avLst/>
          </a:prstGeom>
          <a:solidFill>
            <a:srgbClr val="0070C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Source Sans Pro"/>
                <a:cs typeface="Source Sans Pro"/>
              </a:rPr>
              <a:t>Alluxio</a:t>
            </a:r>
            <a:r>
              <a:rPr lang="en-US" sz="2400" dirty="0" smtClean="0">
                <a:solidFill>
                  <a:schemeClr val="bg1"/>
                </a:solidFill>
                <a:latin typeface="Source Sans Pro"/>
                <a:cs typeface="Source Sans Pro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dirty="0">
                <a:solidFill>
                  <a:schemeClr val="bg1"/>
                </a:solidFill>
                <a:latin typeface="Source Sans Pro"/>
                <a:cs typeface="Source Sans Pro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Source Sans Pro"/>
                <a:cs typeface="Source Sans Pro"/>
              </a:rPr>
              <a:t>n-Memory</a:t>
            </a:r>
            <a:endParaRPr lang="en-US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324004" y="3644932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ource Sans Pro"/>
                <a:cs typeface="Source Sans Pro"/>
              </a:rPr>
              <a:t>b</a:t>
            </a:r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lock 1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320896" y="4030576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3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27651" y="4030576"/>
            <a:ext cx="809826" cy="337901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ource Sans Pro"/>
                <a:cs typeface="Source Sans Pro"/>
              </a:rPr>
              <a:t>block 4</a:t>
            </a:r>
            <a:endParaRPr lang="en-US" sz="1400" dirty="0">
              <a:solidFill>
                <a:schemeClr val="tx1"/>
              </a:solidFill>
              <a:latin typeface="Source Sans Pro"/>
              <a:cs typeface="Source Sans Pro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624413" y="2809980"/>
            <a:ext cx="0" cy="855495"/>
          </a:xfrm>
          <a:prstGeom prst="straightConnector1">
            <a:avLst/>
          </a:prstGeom>
          <a:ln w="50800">
            <a:solidFill>
              <a:srgbClr val="FF0000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981197" y="2809980"/>
            <a:ext cx="0" cy="803694"/>
          </a:xfrm>
          <a:prstGeom prst="straightConnector1">
            <a:avLst/>
          </a:prstGeom>
          <a:ln w="50800">
            <a:solidFill>
              <a:srgbClr val="FF0000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6908" y="2164494"/>
            <a:ext cx="301938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engine &amp; 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execution engine</a:t>
            </a: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same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72873" y="5821913"/>
            <a:ext cx="5844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Inter-process sharing can happen at memory speed</a:t>
            </a:r>
          </a:p>
        </p:txBody>
      </p:sp>
      <p:sp>
        <p:nvSpPr>
          <p:cNvPr id="27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7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219200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2400"/>
            <a:ext cx="2796760" cy="129849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038599" y="1752600"/>
            <a:ext cx="124480" cy="4080863"/>
            <a:chOff x="4038599" y="1752600"/>
            <a:chExt cx="124480" cy="408086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038600" y="1752600"/>
              <a:ext cx="0" cy="4080863"/>
            </a:xfrm>
            <a:prstGeom prst="line">
              <a:avLst/>
            </a:prstGeom>
            <a:ln w="15875">
              <a:solidFill>
                <a:srgbClr val="076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8"/>
            <p:cNvSpPr/>
            <p:nvPr/>
          </p:nvSpPr>
          <p:spPr>
            <a:xfrm rot="5400000">
              <a:off x="3998739" y="3730791"/>
              <a:ext cx="204199" cy="124480"/>
            </a:xfrm>
            <a:prstGeom prst="triangle">
              <a:avLst/>
            </a:prstGeom>
            <a:solidFill>
              <a:srgbClr val="076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27496" y="1744426"/>
            <a:ext cx="4028645" cy="4396896"/>
            <a:chOff x="4427496" y="1744426"/>
            <a:chExt cx="4028645" cy="43968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96" y="1744426"/>
              <a:ext cx="182880" cy="14630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24400" y="1754372"/>
              <a:ext cx="3429000" cy="138499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 </a:t>
              </a:r>
              <a:r>
                <a:rPr lang="en-US" sz="14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We’ve been running </a:t>
              </a:r>
              <a:r>
                <a:rPr lang="en-US" sz="14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Alluxio in production for over 9 months, resulting in 15x speedup on average, and 300x speedup at peak service times.</a:t>
              </a:r>
              <a:endParaRPr lang="en-US" sz="14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  <a:p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r>
                <a:rPr lang="en-US" sz="1400" dirty="0">
                  <a:solidFill>
                    <a:srgbClr val="929292"/>
                  </a:solidFill>
                  <a:effectLst>
                    <a:outerShdw blurRad="12700" dir="2700000" algn="tl" rotWithShape="0">
                      <a:srgbClr val="929292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- </a:t>
              </a:r>
              <a:r>
                <a:rPr lang="en-US" sz="1400" dirty="0" err="1">
                  <a:solidFill>
                    <a:srgbClr val="929292"/>
                  </a:solidFill>
                  <a:effectLst>
                    <a:outerShdw blurRad="12700" dir="2700000" algn="tl" rotWithShape="0">
                      <a:srgbClr val="929292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Xueyan</a:t>
              </a:r>
              <a:r>
                <a:rPr lang="en-US" sz="1400" dirty="0">
                  <a:solidFill>
                    <a:srgbClr val="929292"/>
                  </a:solidFill>
                  <a:effectLst>
                    <a:outerShdw blurRad="12700" dir="2700000" algn="tl" rotWithShape="0">
                      <a:srgbClr val="929292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 Li, </a:t>
              </a:r>
              <a:r>
                <a:rPr lang="en-US" sz="1400" dirty="0" err="1" smtClean="0">
                  <a:solidFill>
                    <a:srgbClr val="929292"/>
                  </a:solidFill>
                  <a:effectLst>
                    <a:outerShdw blurRad="12700" dir="2700000" algn="tl" rotWithShape="0">
                      <a:srgbClr val="929292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Qunar</a:t>
              </a:r>
              <a:endParaRPr lang="en-US" sz="1400" dirty="0">
                <a:solidFill>
                  <a:srgbClr val="929292"/>
                </a:solidFill>
                <a:effectLst>
                  <a:outerShdw blurRad="12700" dir="2700000" algn="tl" rotWithShape="0">
                    <a:srgbClr val="929292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27496" y="3521791"/>
              <a:ext cx="190113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RESULTS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80577" y="3894553"/>
              <a:ext cx="3975564" cy="224676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endPara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Multiple computing frameworks can share data at memory speed with </a:t>
              </a:r>
              <a:r>
                <a:rPr lang="en-US" sz="1400" dirty="0" err="1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Alluxio</a:t>
              </a:r>
              <a:endPara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Improved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the performance of their system with 15x – 300x 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speedups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err="1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Alluxio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provides various user-friendly APIs, which simplifies the transition to </a:t>
              </a:r>
              <a:r>
                <a:rPr lang="en-US" sz="1400" dirty="0" err="1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Alluxio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.</a:t>
              </a:r>
              <a:endPara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endPara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00339"/>
            <a:ext cx="3035300" cy="5508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57278"/>
            <a:ext cx="3035300" cy="55080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5800" y="1799681"/>
            <a:ext cx="3035300" cy="867319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92" y="1638522"/>
            <a:ext cx="322317" cy="3223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2001" y="1997912"/>
            <a:ext cx="28956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Sharing </a:t>
            </a:r>
            <a:r>
              <a:rPr lang="en-US" sz="1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Across Different Storage </a:t>
            </a:r>
            <a:r>
              <a:rPr lang="en-US" sz="14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Compute Frameworks</a:t>
            </a:r>
            <a:endParaRPr lang="en-US" sz="14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800" y="4343400"/>
            <a:ext cx="30353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2001" y="4419600"/>
            <a:ext cx="2895600" cy="7207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6 </a:t>
            </a:r>
            <a:r>
              <a: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billion logs (4.5 TB) daily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Mix of Memory + HDD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6553" y="3659066"/>
            <a:ext cx="379373" cy="4288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30" y="2956528"/>
            <a:ext cx="1262078" cy="3268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504" y="3682352"/>
            <a:ext cx="715956" cy="3867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0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altLang="zh-CN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Qunar</a:t>
            </a:r>
            <a:r>
              <a:rPr lang="en-US" altLang="zh-CN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Previous Architecture</a:t>
            </a:r>
            <a:endParaRPr lang="en-US" sz="30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51569" y="1618701"/>
            <a:ext cx="1346157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ource Sans Pro"/>
                <a:cs typeface="Source Sans Pro"/>
              </a:rPr>
              <a:t>Flink</a:t>
            </a:r>
            <a:r>
              <a:rPr lang="en-US" dirty="0">
                <a:latin typeface="Source Sans Pro"/>
                <a:cs typeface="Source Sans Pro"/>
              </a:rPr>
              <a:t> Streaming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46276" y="1618701"/>
            <a:ext cx="1346157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Spark</a:t>
            </a:r>
          </a:p>
        </p:txBody>
      </p:sp>
      <p:cxnSp>
        <p:nvCxnSpPr>
          <p:cNvPr id="16" name="Straight Arrow Connector 15"/>
          <p:cNvCxnSpPr>
            <a:endCxn id="11" idx="2"/>
          </p:cNvCxnSpPr>
          <p:nvPr/>
        </p:nvCxnSpPr>
        <p:spPr>
          <a:xfrm flipV="1">
            <a:off x="3913142" y="2342941"/>
            <a:ext cx="1406213" cy="2865642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620755" y="1618701"/>
            <a:ext cx="1346157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Spark Streaming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77090" y="1618701"/>
            <a:ext cx="1346157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ource Sans Pro"/>
                <a:cs typeface="Source Sans Pro"/>
              </a:rPr>
              <a:t>Flink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059240" y="5208583"/>
            <a:ext cx="2876971" cy="724240"/>
          </a:xfrm>
          <a:prstGeom prst="round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ea typeface="Arial"/>
                <a:cs typeface="Source Sans Pro"/>
              </a:rPr>
              <a:t>HDFS Cluster </a:t>
            </a:r>
          </a:p>
        </p:txBody>
      </p:sp>
      <p:cxnSp>
        <p:nvCxnSpPr>
          <p:cNvPr id="27" name="Straight Arrow Connector 26"/>
          <p:cNvCxnSpPr>
            <a:endCxn id="13" idx="2"/>
          </p:cNvCxnSpPr>
          <p:nvPr/>
        </p:nvCxnSpPr>
        <p:spPr>
          <a:xfrm flipV="1">
            <a:off x="4852709" y="2342941"/>
            <a:ext cx="1997460" cy="2865642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itle 1"/>
          <p:cNvSpPr txBox="1">
            <a:spLocks/>
          </p:cNvSpPr>
          <p:nvPr/>
        </p:nvSpPr>
        <p:spPr>
          <a:xfrm>
            <a:off x="5774328" y="3251106"/>
            <a:ext cx="3280620" cy="105159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Some jobs cannot finish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54874" y="3751634"/>
            <a:ext cx="3159422" cy="105159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Slow access to </a:t>
            </a:r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the </a:t>
            </a:r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</a:t>
            </a:r>
          </a:p>
        </p:txBody>
      </p:sp>
      <p:cxnSp>
        <p:nvCxnSpPr>
          <p:cNvPr id="24" name="Straight Arrow Connector 23"/>
          <p:cNvCxnSpPr>
            <a:endCxn id="17" idx="2"/>
          </p:cNvCxnSpPr>
          <p:nvPr/>
        </p:nvCxnSpPr>
        <p:spPr>
          <a:xfrm flipH="1" flipV="1">
            <a:off x="2293834" y="2342941"/>
            <a:ext cx="1619308" cy="2865642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5" idx="2"/>
          </p:cNvCxnSpPr>
          <p:nvPr/>
        </p:nvCxnSpPr>
        <p:spPr>
          <a:xfrm flipH="1" flipV="1">
            <a:off x="3824648" y="2342941"/>
            <a:ext cx="1028061" cy="2865642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2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altLang="zh-CN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Qunar</a:t>
            </a:r>
            <a:r>
              <a:rPr lang="en-US" altLang="zh-CN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Architecture with </a:t>
            </a:r>
            <a:r>
              <a:rPr lang="en-US" altLang="zh-CN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endParaRPr lang="en-US" sz="30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51569" y="1618701"/>
            <a:ext cx="1346157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ource Sans Pro"/>
                <a:cs typeface="Source Sans Pro"/>
              </a:rPr>
              <a:t>Flink</a:t>
            </a:r>
            <a:r>
              <a:rPr lang="en-US" dirty="0">
                <a:latin typeface="Source Sans Pro"/>
                <a:cs typeface="Source Sans Pro"/>
              </a:rPr>
              <a:t> Streaming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51569" y="5136315"/>
            <a:ext cx="2876971" cy="724240"/>
          </a:xfrm>
          <a:prstGeom prst="round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ea typeface="Arial"/>
                <a:cs typeface="Source Sans Pro"/>
              </a:rPr>
              <a:t>HDFS Cluster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46276" y="1618701"/>
            <a:ext cx="1346157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Spark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620755" y="1618701"/>
            <a:ext cx="1346157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Spark Streaming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77090" y="1618701"/>
            <a:ext cx="1346157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ource Sans Pro"/>
                <a:cs typeface="Source Sans Pro"/>
              </a:rPr>
              <a:t>Flink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20754" y="2808616"/>
            <a:ext cx="5902493" cy="724240"/>
          </a:xfrm>
          <a:prstGeom prst="roundRect">
            <a:avLst/>
          </a:prstGeom>
          <a:solidFill>
            <a:srgbClr val="1357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ource Sans Pro"/>
              </a:rPr>
              <a:t>Alluxio</a:t>
            </a:r>
            <a:endParaRPr lang="en-US" dirty="0">
              <a:latin typeface="Source Sans Pro"/>
            </a:endParaRPr>
          </a:p>
        </p:txBody>
      </p:sp>
      <p:cxnSp>
        <p:nvCxnSpPr>
          <p:cNvPr id="21" name="Straight Arrow Connector 20"/>
          <p:cNvCxnSpPr>
            <a:stCxn id="11" idx="2"/>
          </p:cNvCxnSpPr>
          <p:nvPr/>
        </p:nvCxnSpPr>
        <p:spPr>
          <a:xfrm>
            <a:off x="5319355" y="2342941"/>
            <a:ext cx="0" cy="465675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</p:cNvCxnSpPr>
          <p:nvPr/>
        </p:nvCxnSpPr>
        <p:spPr>
          <a:xfrm>
            <a:off x="6850169" y="2342941"/>
            <a:ext cx="0" cy="465675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3824648" y="2342941"/>
            <a:ext cx="0" cy="465675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2"/>
          </p:cNvCxnSpPr>
          <p:nvPr/>
        </p:nvCxnSpPr>
        <p:spPr>
          <a:xfrm>
            <a:off x="2293834" y="2342941"/>
            <a:ext cx="0" cy="465675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9" idx="0"/>
          </p:cNvCxnSpPr>
          <p:nvPr/>
        </p:nvCxnSpPr>
        <p:spPr>
          <a:xfrm>
            <a:off x="4572001" y="3532856"/>
            <a:ext cx="18054" cy="1603459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 txBox="1">
            <a:spLocks/>
          </p:cNvSpPr>
          <p:nvPr/>
        </p:nvSpPr>
        <p:spPr>
          <a:xfrm>
            <a:off x="4935944" y="3860814"/>
            <a:ext cx="3076757" cy="105159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Share in-memory data across frameworks</a:t>
            </a:r>
          </a:p>
        </p:txBody>
      </p:sp>
      <p:sp>
        <p:nvSpPr>
          <p:cNvPr id="1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9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2"/>
          <p:cNvSpPr txBox="1">
            <a:spLocks/>
          </p:cNvSpPr>
          <p:nvPr/>
        </p:nvSpPr>
        <p:spPr>
          <a:xfrm>
            <a:off x="54547" y="1836604"/>
            <a:ext cx="8953612" cy="451974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Team consists of Alluxio creators and </a:t>
            </a:r>
            <a:r>
              <a:rPr lang="en-US" sz="2400" dirty="0" smtClean="0"/>
              <a:t>top committers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Invested by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Committed to Alluxio Open Source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>
                <a:hlinkClick r:id="rId2"/>
              </a:rPr>
              <a:t>http://www.alluxio.com</a:t>
            </a:r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76200"/>
            <a:ext cx="7772400" cy="121920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76CDF"/>
                </a:solidFill>
                <a:effectLst/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5" y="2539816"/>
            <a:ext cx="1129486" cy="270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94" y="2478959"/>
            <a:ext cx="1159622" cy="391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25" y="2212676"/>
            <a:ext cx="924519" cy="924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16" y="2556625"/>
            <a:ext cx="1015536" cy="2366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64" y="2493457"/>
            <a:ext cx="1039505" cy="362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86" y="2433518"/>
            <a:ext cx="2057119" cy="4828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69" y="2533542"/>
            <a:ext cx="1611317" cy="28278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0950" y="3527136"/>
            <a:ext cx="4972699" cy="2826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7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/>
          <p:cNvSpPr/>
          <p:nvPr/>
        </p:nvSpPr>
        <p:spPr>
          <a:xfrm>
            <a:off x="3159456" y="5125072"/>
            <a:ext cx="2828181" cy="162434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390598" y="892397"/>
            <a:ext cx="9917498" cy="989012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altLang="zh-CN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CASE 3</a:t>
            </a:r>
            <a:r>
              <a:rPr lang="en-US" altLang="zh-CN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Accelerate access to remote storage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32925" y="2476421"/>
            <a:ext cx="1662754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Application </a:t>
            </a:r>
          </a:p>
        </p:txBody>
      </p:sp>
      <p:cxnSp>
        <p:nvCxnSpPr>
          <p:cNvPr id="5" name="Straight Arrow Connector 4"/>
          <p:cNvCxnSpPr>
            <a:stCxn id="4" idx="2"/>
            <a:endCxn id="6" idx="0"/>
          </p:cNvCxnSpPr>
          <p:nvPr/>
        </p:nvCxnSpPr>
        <p:spPr>
          <a:xfrm>
            <a:off x="4564302" y="3200661"/>
            <a:ext cx="0" cy="354489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3021252" y="3555150"/>
            <a:ext cx="3086100" cy="724240"/>
          </a:xfrm>
          <a:prstGeom prst="roundRect">
            <a:avLst/>
          </a:prstGeom>
          <a:solidFill>
            <a:srgbClr val="1357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ource Sans Pro"/>
              </a:rPr>
              <a:t>Alluxio</a:t>
            </a:r>
            <a:endParaRPr lang="en-US" dirty="0">
              <a:latin typeface="Source Sans Pr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736774" y="5521114"/>
            <a:ext cx="1662754" cy="724240"/>
          </a:xfrm>
          <a:prstGeom prst="round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ea typeface="Arial"/>
                <a:cs typeface="Source Sans Pro"/>
              </a:rPr>
              <a:t>Remote Storage</a:t>
            </a:r>
          </a:p>
        </p:txBody>
      </p:sp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4564302" y="4279390"/>
            <a:ext cx="3849" cy="1241724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3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181"/>
            <a:ext cx="8229600" cy="437108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Different compute and storage hardware requirements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Scale compute and storage resources independently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Traditional filers/SANs and cost effective object stores (Amazon S3, Google GCS, Microsoft Azure Blob Store) are inherently decoupled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altLang="zh-CN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Decoupling Compute from Storage</a:t>
            </a:r>
            <a:endParaRPr lang="en-US" sz="30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066345"/>
            <a:ext cx="7772400" cy="1464325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3600" b="1" dirty="0" smtClean="0">
                <a:solidFill>
                  <a:srgbClr val="D7123E"/>
                </a:solidFill>
              </a:rPr>
              <a:t>Accessing data</a:t>
            </a:r>
          </a:p>
          <a:p>
            <a:r>
              <a:rPr lang="en-US" sz="3600" b="1" dirty="0" smtClean="0">
                <a:solidFill>
                  <a:srgbClr val="D7123E"/>
                </a:solidFill>
              </a:rPr>
              <a:t>requires remote I/O!</a:t>
            </a:r>
            <a:endParaRPr lang="en-US" sz="3600" b="1" dirty="0">
              <a:solidFill>
                <a:srgbClr val="D7123E"/>
              </a:solidFill>
            </a:endParaRP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5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/>
          <p:cNvSpPr/>
          <p:nvPr/>
        </p:nvSpPr>
        <p:spPr>
          <a:xfrm>
            <a:off x="3286869" y="4566810"/>
            <a:ext cx="2828181" cy="162434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300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Remote </a:t>
            </a:r>
            <a:r>
              <a:rPr lang="en-US" altLang="zh-CN" sz="33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I/</a:t>
            </a:r>
            <a:r>
              <a:rPr lang="en-US" altLang="zh-CN" sz="3300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 problems</a:t>
            </a:r>
            <a:endParaRPr lang="en-US" sz="33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740623" y="1341621"/>
            <a:ext cx="1662754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Application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740623" y="4931503"/>
            <a:ext cx="1662754" cy="724240"/>
          </a:xfrm>
          <a:prstGeom prst="round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ea typeface="Arial"/>
                <a:cs typeface="Source Sans Pro"/>
              </a:rPr>
              <a:t>Remote Storage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106333" y="2065861"/>
            <a:ext cx="0" cy="2865642"/>
          </a:xfrm>
          <a:prstGeom prst="straightConnector1">
            <a:avLst/>
          </a:prstGeom>
          <a:ln w="28575" cmpd="sng">
            <a:solidFill>
              <a:srgbClr val="D7123E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6133" y="2065861"/>
            <a:ext cx="0" cy="2865642"/>
          </a:xfrm>
          <a:prstGeom prst="straightConnector1">
            <a:avLst/>
          </a:prstGeom>
          <a:ln w="28575" cmpd="sng">
            <a:solidFill>
              <a:srgbClr val="D7123E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5403377" y="2216140"/>
            <a:ext cx="3680244" cy="2534322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every data operation requires data transfer, sometimes over the WAN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0379" y="2227437"/>
            <a:ext cx="3680244" cy="2534322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high latency, network throughput</a:t>
            </a:r>
          </a:p>
        </p:txBody>
      </p:sp>
      <p:sp>
        <p:nvSpPr>
          <p:cNvPr id="12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9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6423" y="240152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Visualizing the Stack with </a:t>
            </a:r>
            <a:r>
              <a:rPr lang="en-US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endParaRPr lang="en-US" sz="30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443529" y="1110111"/>
            <a:ext cx="1367427" cy="775897"/>
            <a:chOff x="2473441" y="1516118"/>
            <a:chExt cx="1367427" cy="775897"/>
          </a:xfrm>
        </p:grpSpPr>
        <p:grpSp>
          <p:nvGrpSpPr>
            <p:cNvPr id="9" name="Group 8"/>
            <p:cNvGrpSpPr/>
            <p:nvPr/>
          </p:nvGrpSpPr>
          <p:grpSpPr>
            <a:xfrm rot="5400000">
              <a:off x="2210522" y="1872811"/>
              <a:ext cx="682123" cy="156286"/>
              <a:chOff x="2322012" y="2119393"/>
              <a:chExt cx="682123" cy="156286"/>
            </a:xfrm>
          </p:grpSpPr>
          <p:cxnSp>
            <p:nvCxnSpPr>
              <p:cNvPr id="22" name="Shape 352"/>
              <p:cNvCxnSpPr/>
              <p:nvPr/>
            </p:nvCxnSpPr>
            <p:spPr>
              <a:xfrm>
                <a:off x="2322012" y="2120279"/>
                <a:ext cx="0" cy="15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3" name="Shape 353"/>
              <p:cNvCxnSpPr/>
              <p:nvPr/>
            </p:nvCxnSpPr>
            <p:spPr>
              <a:xfrm>
                <a:off x="2997116" y="2119393"/>
                <a:ext cx="0" cy="15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4" name="Shape 354"/>
              <p:cNvCxnSpPr/>
              <p:nvPr/>
            </p:nvCxnSpPr>
            <p:spPr>
              <a:xfrm rot="16200000">
                <a:off x="2666448" y="1860292"/>
                <a:ext cx="1" cy="6753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25" name="Shape 361"/>
            <p:cNvSpPr txBox="1"/>
            <p:nvPr/>
          </p:nvSpPr>
          <p:spPr>
            <a:xfrm>
              <a:off x="2551140" y="1516118"/>
              <a:ext cx="1289728" cy="63186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dirty="0">
                  <a:latin typeface="Source Sans Pro"/>
                  <a:cs typeface="Source Sans Pro"/>
                </a:rPr>
                <a:t>    </a:t>
              </a:r>
              <a:r>
                <a:rPr lang="en-US" sz="1200" dirty="0">
                  <a:latin typeface="Source Sans Pro"/>
                  <a:cs typeface="Source Sans Pro"/>
                </a:rPr>
                <a:t>  </a:t>
              </a:r>
              <a:r>
                <a:rPr lang="en-US" sz="1200" dirty="0" smtClean="0">
                  <a:latin typeface="Source Sans Pro"/>
                  <a:cs typeface="Source Sans Pro"/>
                </a:rPr>
                <a:t>FAST </a:t>
              </a:r>
              <a:endParaRPr lang="en-US" sz="1200" dirty="0">
                <a:latin typeface="Source Sans Pro"/>
                <a:cs typeface="Source Sans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200" dirty="0">
                  <a:latin typeface="Source Sans Pro"/>
                  <a:cs typeface="Source Sans Pro"/>
                </a:rPr>
                <a:t>10</a:t>
              </a:r>
              <a:r>
                <a:rPr lang="en-US" sz="1200" baseline="30000" dirty="0">
                  <a:latin typeface="Source Sans Pro"/>
                  <a:cs typeface="Source Sans Pro"/>
                </a:rPr>
                <a:t>4 </a:t>
              </a:r>
              <a:r>
                <a:rPr lang="en-US" sz="1200" dirty="0">
                  <a:latin typeface="Source Sans Pro"/>
                  <a:cs typeface="Source Sans Pro"/>
                </a:rPr>
                <a:t>- 10</a:t>
              </a:r>
              <a:r>
                <a:rPr lang="en-US" sz="1200" baseline="30000" dirty="0">
                  <a:latin typeface="Source Sans Pro"/>
                  <a:cs typeface="Source Sans Pro"/>
                </a:rPr>
                <a:t>5 </a:t>
              </a:r>
              <a:r>
                <a:rPr lang="en-US" sz="1200" dirty="0">
                  <a:latin typeface="Source Sans Pro"/>
                  <a:cs typeface="Source Sans Pro"/>
                </a:rPr>
                <a:t>MB/s</a:t>
              </a: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3695126" y="895121"/>
            <a:ext cx="2196201" cy="488351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Application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956" y="6184329"/>
            <a:ext cx="2196200" cy="565547"/>
          </a:xfrm>
          <a:prstGeom prst="round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ea typeface="Arial"/>
                <a:cs typeface="Source Sans Pro"/>
              </a:rPr>
              <a:t>Remote Storage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853328" y="3398592"/>
            <a:ext cx="1" cy="2785737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 rot="5400000">
            <a:off x="1067502" y="2140016"/>
            <a:ext cx="2027659" cy="155400"/>
            <a:chOff x="845550" y="4963987"/>
            <a:chExt cx="3029100" cy="155400"/>
          </a:xfrm>
        </p:grpSpPr>
        <p:cxnSp>
          <p:nvCxnSpPr>
            <p:cNvPr id="47" name="Shape 355"/>
            <p:cNvCxnSpPr/>
            <p:nvPr/>
          </p:nvCxnSpPr>
          <p:spPr>
            <a:xfrm>
              <a:off x="845550" y="4963987"/>
              <a:ext cx="0" cy="15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8" name="Shape 356"/>
            <p:cNvCxnSpPr/>
            <p:nvPr/>
          </p:nvCxnSpPr>
          <p:spPr>
            <a:xfrm>
              <a:off x="3870000" y="4963987"/>
              <a:ext cx="0" cy="15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9" name="Shape 357"/>
            <p:cNvCxnSpPr/>
            <p:nvPr/>
          </p:nvCxnSpPr>
          <p:spPr>
            <a:xfrm>
              <a:off x="845550" y="5041687"/>
              <a:ext cx="302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50" name="Shape 362"/>
          <p:cNvSpPr txBox="1"/>
          <p:nvPr/>
        </p:nvSpPr>
        <p:spPr>
          <a:xfrm>
            <a:off x="2159032" y="2310986"/>
            <a:ext cx="2931600" cy="1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Source Sans Pro"/>
                <a:cs typeface="Source Sans Pro"/>
              </a:rPr>
              <a:t>MODERATE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Source Sans Pro"/>
                <a:cs typeface="Source Sans Pro"/>
              </a:rPr>
              <a:t>10</a:t>
            </a:r>
            <a:r>
              <a:rPr lang="en-US" baseline="30000" dirty="0" smtClean="0">
                <a:latin typeface="Source Sans Pro"/>
                <a:cs typeface="Source Sans Pro"/>
              </a:rPr>
              <a:t>3</a:t>
            </a:r>
            <a:r>
              <a:rPr lang="en-US" dirty="0" smtClean="0">
                <a:latin typeface="Source Sans Pro"/>
                <a:cs typeface="Source Sans Pro"/>
              </a:rPr>
              <a:t> </a:t>
            </a:r>
            <a:r>
              <a:rPr lang="en-US" dirty="0">
                <a:latin typeface="Source Sans Pro"/>
                <a:cs typeface="Source Sans Pro"/>
              </a:rPr>
              <a:t>- 10</a:t>
            </a:r>
            <a:r>
              <a:rPr lang="en-US" baseline="30000" dirty="0">
                <a:latin typeface="Source Sans Pro"/>
                <a:cs typeface="Source Sans Pro"/>
              </a:rPr>
              <a:t>4</a:t>
            </a:r>
            <a:r>
              <a:rPr lang="en-US" dirty="0">
                <a:latin typeface="Source Sans Pro"/>
                <a:cs typeface="Source Sans Pro"/>
              </a:rPr>
              <a:t> MB/s</a:t>
            </a:r>
          </a:p>
        </p:txBody>
      </p:sp>
      <p:grpSp>
        <p:nvGrpSpPr>
          <p:cNvPr id="56" name="Group 55"/>
          <p:cNvGrpSpPr/>
          <p:nvPr/>
        </p:nvGrpSpPr>
        <p:grpSpPr>
          <a:xfrm rot="5400000">
            <a:off x="-1261569" y="3756146"/>
            <a:ext cx="5353155" cy="222905"/>
            <a:chOff x="657406" y="4553097"/>
            <a:chExt cx="7390200" cy="168150"/>
          </a:xfrm>
        </p:grpSpPr>
        <p:cxnSp>
          <p:nvCxnSpPr>
            <p:cNvPr id="52" name="Shape 358"/>
            <p:cNvCxnSpPr/>
            <p:nvPr/>
          </p:nvCxnSpPr>
          <p:spPr>
            <a:xfrm>
              <a:off x="657406" y="4553097"/>
              <a:ext cx="0" cy="15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3" name="Shape 359"/>
            <p:cNvCxnSpPr/>
            <p:nvPr/>
          </p:nvCxnSpPr>
          <p:spPr>
            <a:xfrm>
              <a:off x="8046268" y="4565847"/>
              <a:ext cx="0" cy="15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4" name="Shape 360"/>
            <p:cNvCxnSpPr/>
            <p:nvPr/>
          </p:nvCxnSpPr>
          <p:spPr>
            <a:xfrm>
              <a:off x="658006" y="4643547"/>
              <a:ext cx="738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55" name="Shape 363"/>
          <p:cNvSpPr txBox="1"/>
          <p:nvPr/>
        </p:nvSpPr>
        <p:spPr>
          <a:xfrm>
            <a:off x="1406557" y="4541009"/>
            <a:ext cx="2404399" cy="457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Source Sans Pro"/>
                <a:cs typeface="Source Sans Pro"/>
              </a:rPr>
              <a:t>SLOW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Source Sans Pro"/>
                <a:cs typeface="Source Sans Pro"/>
              </a:rPr>
              <a:t> </a:t>
            </a:r>
            <a:r>
              <a:rPr lang="en-US" dirty="0">
                <a:latin typeface="Source Sans Pro"/>
                <a:cs typeface="Source Sans Pro"/>
              </a:rPr>
              <a:t>10</a:t>
            </a:r>
            <a:r>
              <a:rPr lang="en-US" baseline="30000" dirty="0">
                <a:latin typeface="Source Sans Pro"/>
                <a:cs typeface="Source Sans Pro"/>
              </a:rPr>
              <a:t>2</a:t>
            </a:r>
            <a:r>
              <a:rPr lang="en-US" dirty="0">
                <a:latin typeface="Source Sans Pro"/>
                <a:cs typeface="Source Sans Pro"/>
              </a:rPr>
              <a:t> - 10</a:t>
            </a:r>
            <a:r>
              <a:rPr lang="en-US" baseline="30000" dirty="0">
                <a:latin typeface="Source Sans Pro"/>
                <a:cs typeface="Source Sans Pro"/>
              </a:rPr>
              <a:t>3</a:t>
            </a:r>
            <a:r>
              <a:rPr lang="en-US" dirty="0">
                <a:latin typeface="Source Sans Pro"/>
                <a:cs typeface="Source Sans Pro"/>
              </a:rPr>
              <a:t> MB/s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695126" y="1350535"/>
            <a:ext cx="3220130" cy="793685"/>
            <a:chOff x="3695126" y="1350535"/>
            <a:chExt cx="3220130" cy="793685"/>
          </a:xfrm>
        </p:grpSpPr>
        <p:sp>
          <p:nvSpPr>
            <p:cNvPr id="10" name="Rounded Rectangle 9"/>
            <p:cNvSpPr/>
            <p:nvPr/>
          </p:nvSpPr>
          <p:spPr>
            <a:xfrm>
              <a:off x="3695126" y="1719885"/>
              <a:ext cx="2292130" cy="424335"/>
            </a:xfrm>
            <a:prstGeom prst="roundRect">
              <a:avLst/>
            </a:prstGeom>
            <a:solidFill>
              <a:srgbClr val="1357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Source Sans Pro"/>
                  <a:cs typeface="Source Sans Pro"/>
                </a:rPr>
                <a:t>Alluxio</a:t>
              </a:r>
              <a:r>
                <a:rPr lang="en-US" dirty="0" smtClean="0">
                  <a:latin typeface="Source Sans Pro"/>
                  <a:cs typeface="Source Sans Pro"/>
                </a:rPr>
                <a:t> MEM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81071" y="1359679"/>
              <a:ext cx="1620711" cy="360206"/>
              <a:chOff x="5994426" y="1256435"/>
              <a:chExt cx="1620711" cy="489469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5994426" y="1280229"/>
                <a:ext cx="0" cy="465675"/>
              </a:xfrm>
              <a:prstGeom prst="straightConnector1">
                <a:avLst/>
              </a:prstGeom>
              <a:ln w="28575" cmpd="sng">
                <a:solidFill>
                  <a:srgbClr val="D7123E"/>
                </a:solidFill>
                <a:headEnd type="triangl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14199" y="1256435"/>
                <a:ext cx="0" cy="465675"/>
              </a:xfrm>
              <a:prstGeom prst="straightConnector1">
                <a:avLst/>
              </a:prstGeom>
              <a:ln w="28575" cmpd="sng">
                <a:solidFill>
                  <a:srgbClr val="D7123E"/>
                </a:solidFill>
                <a:headEnd type="triangl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6644595" y="1266759"/>
                <a:ext cx="0" cy="465675"/>
              </a:xfrm>
              <a:prstGeom prst="straightConnector1">
                <a:avLst/>
              </a:prstGeom>
              <a:ln w="28575" cmpd="sng">
                <a:solidFill>
                  <a:srgbClr val="D7123E"/>
                </a:solidFill>
                <a:headEnd type="triangl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6964668" y="1266759"/>
                <a:ext cx="0" cy="465675"/>
              </a:xfrm>
              <a:prstGeom prst="straightConnector1">
                <a:avLst/>
              </a:prstGeom>
              <a:ln w="28575" cmpd="sng">
                <a:solidFill>
                  <a:srgbClr val="D7123E"/>
                </a:solidFill>
                <a:headEnd type="triangl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331718" y="1280229"/>
                <a:ext cx="0" cy="465675"/>
              </a:xfrm>
              <a:prstGeom prst="straightConnector1">
                <a:avLst/>
              </a:prstGeom>
              <a:ln w="28575" cmpd="sng">
                <a:solidFill>
                  <a:srgbClr val="D7123E"/>
                </a:solidFill>
                <a:headEnd type="triangl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615137" y="1280229"/>
                <a:ext cx="0" cy="465675"/>
              </a:xfrm>
              <a:prstGeom prst="straightConnector1">
                <a:avLst/>
              </a:prstGeom>
              <a:ln w="28575" cmpd="sng">
                <a:solidFill>
                  <a:srgbClr val="D7123E"/>
                </a:solidFill>
                <a:headEnd type="triangl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Shape 379"/>
            <p:cNvSpPr txBox="1"/>
            <p:nvPr/>
          </p:nvSpPr>
          <p:spPr>
            <a:xfrm>
              <a:off x="6007156" y="1350535"/>
              <a:ext cx="90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/>
              <a:r>
                <a:rPr lang="en-US" b="1" dirty="0">
                  <a:solidFill>
                    <a:srgbClr val="D7123E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Often</a:t>
              </a:r>
            </a:p>
          </p:txBody>
        </p:sp>
      </p:grpSp>
      <p:sp>
        <p:nvSpPr>
          <p:cNvPr id="58" name="Shape 379"/>
          <p:cNvSpPr txBox="1"/>
          <p:nvPr/>
        </p:nvSpPr>
        <p:spPr>
          <a:xfrm>
            <a:off x="5731012" y="4744378"/>
            <a:ext cx="2637468" cy="3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>
              <a:defRPr lang="en-US"/>
            </a:defPPr>
            <a:lvl1pPr>
              <a:defRPr b="1">
                <a:solidFill>
                  <a:srgbClr val="D7123E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Only When Necessary</a:t>
            </a:r>
          </a:p>
          <a:p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3704701" y="2144220"/>
            <a:ext cx="3398837" cy="1254372"/>
            <a:chOff x="3704701" y="2144220"/>
            <a:chExt cx="3398837" cy="1254372"/>
          </a:xfrm>
        </p:grpSpPr>
        <p:sp>
          <p:nvSpPr>
            <p:cNvPr id="26" name="Rounded Rectangle 25"/>
            <p:cNvSpPr/>
            <p:nvPr/>
          </p:nvSpPr>
          <p:spPr>
            <a:xfrm>
              <a:off x="3704701" y="2873480"/>
              <a:ext cx="2292130" cy="525112"/>
            </a:xfrm>
            <a:prstGeom prst="roundRect">
              <a:avLst/>
            </a:prstGeom>
            <a:solidFill>
              <a:srgbClr val="1357D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Source Sans Pro"/>
                  <a:cs typeface="Source Sans Pro"/>
                </a:rPr>
                <a:t>Alluxio</a:t>
              </a:r>
              <a:r>
                <a:rPr lang="en-US" dirty="0" smtClean="0">
                  <a:latin typeface="Source Sans Pro"/>
                  <a:cs typeface="Source Sans Pro"/>
                </a:rPr>
                <a:t>  </a:t>
              </a:r>
              <a:r>
                <a:rPr lang="en-US" altLang="zh-CN" dirty="0" smtClean="0">
                  <a:latin typeface="Source Sans Pro"/>
                  <a:cs typeface="Source Sans Pro"/>
                </a:rPr>
                <a:t>SSD/HDD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4314672" y="2144220"/>
              <a:ext cx="0" cy="729260"/>
            </a:xfrm>
            <a:prstGeom prst="straightConnector1">
              <a:avLst/>
            </a:prstGeom>
            <a:ln w="28575" cmpd="sng">
              <a:solidFill>
                <a:srgbClr val="D7123E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4838769" y="2144220"/>
              <a:ext cx="0" cy="729260"/>
            </a:xfrm>
            <a:prstGeom prst="straightConnector1">
              <a:avLst/>
            </a:prstGeom>
            <a:ln w="28575" cmpd="sng">
              <a:solidFill>
                <a:srgbClr val="D7123E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5416964" y="2144220"/>
              <a:ext cx="0" cy="729260"/>
            </a:xfrm>
            <a:prstGeom prst="straightConnector1">
              <a:avLst/>
            </a:prstGeom>
            <a:ln w="28575" cmpd="sng">
              <a:solidFill>
                <a:srgbClr val="D7123E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Shape 379"/>
            <p:cNvSpPr txBox="1"/>
            <p:nvPr/>
          </p:nvSpPr>
          <p:spPr>
            <a:xfrm>
              <a:off x="6007155" y="2308736"/>
              <a:ext cx="1096383" cy="315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US" b="1" dirty="0">
                  <a:solidFill>
                    <a:srgbClr val="D7123E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Limited</a:t>
              </a:r>
            </a:p>
            <a:p>
              <a:pPr lvl="0" rtl="0">
                <a:spcBef>
                  <a:spcPts val="0"/>
                </a:spcBef>
                <a:buNone/>
              </a:pPr>
              <a:endParaRPr lang="en-US" sz="1800" dirty="0">
                <a:latin typeface="Source Sans Pro"/>
                <a:cs typeface="Source Sans Pro"/>
              </a:endParaRPr>
            </a:p>
          </p:txBody>
        </p:sp>
      </p:grpSp>
      <p:sp>
        <p:nvSpPr>
          <p:cNvPr id="39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0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50" grpId="0"/>
      <p:bldP spid="55" grpId="0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219200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34936"/>
            <a:ext cx="2514600" cy="860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00339"/>
            <a:ext cx="3035300" cy="5508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57278"/>
            <a:ext cx="3035300" cy="550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504" y="3682352"/>
            <a:ext cx="715956" cy="3867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1" y="2963404"/>
            <a:ext cx="23495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Baidu File System</a:t>
            </a:r>
            <a:endParaRPr lang="en-US" sz="1400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38599" y="1752600"/>
            <a:ext cx="124480" cy="4080863"/>
            <a:chOff x="4038599" y="1752600"/>
            <a:chExt cx="124480" cy="408086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038600" y="1752600"/>
              <a:ext cx="0" cy="4080863"/>
            </a:xfrm>
            <a:prstGeom prst="line">
              <a:avLst/>
            </a:prstGeom>
            <a:ln w="15875">
              <a:solidFill>
                <a:srgbClr val="076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riangle 12"/>
            <p:cNvSpPr/>
            <p:nvPr/>
          </p:nvSpPr>
          <p:spPr>
            <a:xfrm rot="5400000">
              <a:off x="3998739" y="3730791"/>
              <a:ext cx="204199" cy="124480"/>
            </a:xfrm>
            <a:prstGeom prst="triangle">
              <a:avLst/>
            </a:prstGeom>
            <a:solidFill>
              <a:srgbClr val="076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27496" y="1744426"/>
            <a:ext cx="4028645" cy="4007305"/>
            <a:chOff x="4427496" y="1744426"/>
            <a:chExt cx="4028645" cy="400730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96" y="1744426"/>
              <a:ext cx="182880" cy="14630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24400" y="1754372"/>
              <a:ext cx="3429000" cy="160043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The performance was amazing. With Spark SQL alone, it took 100-150 seconds to finish a query; using Alluxio, where data may hit local or remote Alluxio nodes, it took 10-15 </a:t>
              </a:r>
              <a:r>
                <a:rPr lang="en-US" sz="14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seconds.</a:t>
              </a:r>
            </a:p>
            <a:p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r>
                <a:rPr lang="en-US" sz="1400" dirty="0">
                  <a:solidFill>
                    <a:srgbClr val="929292"/>
                  </a:solidFill>
                  <a:effectLst>
                    <a:outerShdw blurRad="12700" dir="2700000" algn="tl" rotWithShape="0">
                      <a:srgbClr val="929292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- Shaoshan </a:t>
              </a:r>
              <a:r>
                <a:rPr lang="en-US" sz="1400" dirty="0" smtClean="0">
                  <a:solidFill>
                    <a:srgbClr val="929292"/>
                  </a:solidFill>
                  <a:effectLst>
                    <a:outerShdw blurRad="12700" dir="2700000" algn="tl" rotWithShape="0">
                      <a:srgbClr val="929292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Liu, Baidu</a:t>
              </a:r>
              <a:endParaRPr lang="en-US" sz="1400" dirty="0">
                <a:solidFill>
                  <a:srgbClr val="929292"/>
                </a:solidFill>
                <a:effectLst>
                  <a:outerShdw blurRad="12700" dir="2700000" algn="tl" rotWithShape="0">
                    <a:srgbClr val="929292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27496" y="3521791"/>
              <a:ext cx="190113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RESULTS</a:t>
              </a:r>
              <a:endParaRPr lang="en-US" sz="1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80577" y="3935849"/>
              <a:ext cx="3975564" cy="181588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Data queries are now 30x faster with Alluxio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1000-worker Alluxio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cluster 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run stably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, providing over 50TB of RAM 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space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By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using Alluxio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, batch queries usually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lasting over 15 minutes 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were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transformed into 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an interactive 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query taking less than 30 </a:t>
              </a: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seconds</a:t>
              </a: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85800" y="1799681"/>
            <a:ext cx="3035300" cy="867319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92" y="1638522"/>
            <a:ext cx="322317" cy="3223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62001" y="1997912"/>
            <a:ext cx="28956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Accelerate Access to Remote Storage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5800" y="4343400"/>
            <a:ext cx="30353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2001" y="4419600"/>
            <a:ext cx="2895600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200+ nodes deployment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2+ petabytes of storage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Mix of memory + HDD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1000-worker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767851" y="838843"/>
            <a:ext cx="7772400" cy="989012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CASE 4</a:t>
            </a:r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</a:t>
            </a:r>
          </a:p>
          <a:p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Unified Name Space</a:t>
            </a:r>
          </a:p>
        </p:txBody>
      </p:sp>
      <p:sp>
        <p:nvSpPr>
          <p:cNvPr id="4" name="Cloud 3"/>
          <p:cNvSpPr/>
          <p:nvPr/>
        </p:nvSpPr>
        <p:spPr>
          <a:xfrm>
            <a:off x="1511376" y="4913420"/>
            <a:ext cx="2828181" cy="162434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7"/>
          <p:cNvSpPr txBox="1">
            <a:spLocks/>
          </p:cNvSpPr>
          <p:nvPr/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3DA3D-CCD8-5A41-8DE8-A324CCE2CB5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732925" y="2476421"/>
            <a:ext cx="1662754" cy="724240"/>
          </a:xfrm>
          <a:prstGeom prst="roundRect">
            <a:avLst/>
          </a:prstGeom>
          <a:solidFill>
            <a:srgbClr val="FB650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cs typeface="Source Sans Pro"/>
              </a:rPr>
              <a:t>Application </a:t>
            </a:r>
          </a:p>
        </p:txBody>
      </p:sp>
      <p:cxnSp>
        <p:nvCxnSpPr>
          <p:cNvPr id="7" name="Straight Arrow Connector 6"/>
          <p:cNvCxnSpPr>
            <a:stCxn id="6" idx="2"/>
            <a:endCxn id="10" idx="0"/>
          </p:cNvCxnSpPr>
          <p:nvPr/>
        </p:nvCxnSpPr>
        <p:spPr>
          <a:xfrm>
            <a:off x="4564302" y="3200661"/>
            <a:ext cx="0" cy="354489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021252" y="3555150"/>
            <a:ext cx="3086100" cy="724240"/>
          </a:xfrm>
          <a:prstGeom prst="roundRect">
            <a:avLst/>
          </a:prstGeom>
          <a:solidFill>
            <a:srgbClr val="1357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ource Sans Pro"/>
              </a:rPr>
              <a:t>Alluxio</a:t>
            </a:r>
            <a:endParaRPr lang="en-US" dirty="0">
              <a:latin typeface="Source Sans Pr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88694" y="5309462"/>
            <a:ext cx="1662754" cy="724240"/>
          </a:xfrm>
          <a:prstGeom prst="round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ea typeface="Arial"/>
                <a:cs typeface="Source Sans Pro"/>
              </a:rPr>
              <a:t>AWS S3</a:t>
            </a:r>
          </a:p>
        </p:txBody>
      </p:sp>
      <p:cxnSp>
        <p:nvCxnSpPr>
          <p:cNvPr id="12" name="Straight Arrow Connector 11"/>
          <p:cNvCxnSpPr>
            <a:stCxn id="10" idx="2"/>
            <a:endCxn id="11" idx="0"/>
          </p:cNvCxnSpPr>
          <p:nvPr/>
        </p:nvCxnSpPr>
        <p:spPr>
          <a:xfrm flipH="1">
            <a:off x="2920071" y="4279390"/>
            <a:ext cx="1644231" cy="1030072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283673" y="5309462"/>
            <a:ext cx="1662754" cy="724240"/>
          </a:xfrm>
          <a:prstGeom prst="roundRect">
            <a:avLst/>
          </a:prstGeom>
          <a:solidFill>
            <a:srgbClr val="92D05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/>
                <a:ea typeface="Arial"/>
                <a:cs typeface="Source Sans Pro"/>
              </a:rPr>
              <a:t>HDFS</a:t>
            </a:r>
          </a:p>
        </p:txBody>
      </p:sp>
      <p:cxnSp>
        <p:nvCxnSpPr>
          <p:cNvPr id="14" name="Straight Arrow Connector 13"/>
          <p:cNvCxnSpPr>
            <a:stCxn id="10" idx="2"/>
            <a:endCxn id="13" idx="0"/>
          </p:cNvCxnSpPr>
          <p:nvPr/>
        </p:nvCxnSpPr>
        <p:spPr>
          <a:xfrm>
            <a:off x="4564302" y="4279390"/>
            <a:ext cx="1550748" cy="1030072"/>
          </a:xfrm>
          <a:prstGeom prst="straightConnector1">
            <a:avLst/>
          </a:prstGeom>
          <a:ln w="28575" cmpd="sng">
            <a:solidFill>
              <a:srgbClr val="D7123E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Unified Name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124" y="1209349"/>
            <a:ext cx="8593876" cy="45259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b="1" i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An abstraction that makes it possible for applications to access different storage systems through the same interface</a:t>
            </a:r>
          </a:p>
          <a:p>
            <a:endParaRPr lang="en-US" sz="2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018916" y="2485461"/>
            <a:ext cx="7438775" cy="3588321"/>
            <a:chOff x="304909" y="1752600"/>
            <a:chExt cx="8308399" cy="442422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687" y="1867620"/>
              <a:ext cx="1171004" cy="427417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0269" y="1794677"/>
              <a:ext cx="1061222" cy="573303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043" y="1861453"/>
              <a:ext cx="1371600" cy="43975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1091" y="1752600"/>
              <a:ext cx="581596" cy="65745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4715" y="5602345"/>
              <a:ext cx="1234351" cy="306459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1557" y="5334328"/>
              <a:ext cx="471843" cy="84249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28" y="5336638"/>
              <a:ext cx="837872" cy="83787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91" y="5519839"/>
              <a:ext cx="1498600" cy="47147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5291" y="1851578"/>
              <a:ext cx="1041277" cy="45950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8382000" y="1958218"/>
              <a:ext cx="231308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0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…</a:t>
              </a:r>
              <a:endParaRPr lang="en-US" sz="1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0" y="5632464"/>
              <a:ext cx="231308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0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…</a:t>
              </a:r>
              <a:endParaRPr lang="en-US" sz="1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09" y="5523843"/>
              <a:ext cx="1443867" cy="463463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1314747" y="3026247"/>
            <a:ext cx="7028772" cy="2204716"/>
            <a:chOff x="676940" y="2679277"/>
            <a:chExt cx="7850464" cy="2718304"/>
          </a:xfrm>
        </p:grpSpPr>
        <p:grpSp>
          <p:nvGrpSpPr>
            <p:cNvPr id="61" name="Group 60"/>
            <p:cNvGrpSpPr/>
            <p:nvPr/>
          </p:nvGrpSpPr>
          <p:grpSpPr>
            <a:xfrm>
              <a:off x="676940" y="2679277"/>
              <a:ext cx="7850464" cy="2718304"/>
              <a:chOff x="676940" y="2679277"/>
              <a:chExt cx="7850464" cy="2718304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40" y="2679277"/>
                <a:ext cx="7781260" cy="271830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504588" y="2819401"/>
                <a:ext cx="2022816" cy="30357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 smtClean="0">
                    <a:solidFill>
                      <a:srgbClr val="3C4650"/>
                    </a:solidFill>
                    <a:effectLst>
                      <a:outerShdw blurRad="12700" dir="2700000" algn="tl" rotWithShape="0">
                        <a:srgbClr val="3C4650">
                          <a:alpha val="0"/>
                        </a:srgbClr>
                      </a:outerShdw>
                    </a:effectLst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FUSE Compatible File System</a:t>
                </a:r>
                <a:endParaRPr lang="en-US" sz="10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643934" y="2819401"/>
                <a:ext cx="2245776" cy="30357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 smtClean="0">
                    <a:solidFill>
                      <a:srgbClr val="3C4650"/>
                    </a:solidFill>
                    <a:effectLst>
                      <a:outerShdw blurRad="12700" dir="2700000" algn="tl" rotWithShape="0">
                        <a:srgbClr val="3C4650">
                          <a:alpha val="0"/>
                        </a:srgbClr>
                      </a:outerShdw>
                    </a:effectLst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Hadoop Compatible File System</a:t>
                </a:r>
                <a:endParaRPr lang="en-US" sz="10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724400" y="2819401"/>
                <a:ext cx="1906635" cy="30357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 smtClean="0">
                    <a:solidFill>
                      <a:srgbClr val="3C4650"/>
                    </a:solidFill>
                    <a:effectLst>
                      <a:outerShdw blurRad="12700" dir="2700000" algn="tl" rotWithShape="0">
                        <a:srgbClr val="3C4650">
                          <a:alpha val="0"/>
                        </a:srgbClr>
                      </a:outerShdw>
                    </a:effectLst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Native Key-Value Interface</a:t>
                </a:r>
                <a:endParaRPr lang="en-US" sz="10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71870" y="2819400"/>
                <a:ext cx="1718930" cy="24622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3C4650"/>
                    </a:solidFill>
                    <a:effectLst>
                      <a:outerShdw blurRad="12700" dir="2700000" algn="tl" rotWithShape="0">
                        <a:srgbClr val="3C4650">
                          <a:alpha val="0"/>
                        </a:srgbClr>
                      </a:outerShdw>
                    </a:effectLst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Native File </a:t>
                </a:r>
                <a:r>
                  <a:rPr lang="en-US" sz="1000" b="1" dirty="0" smtClean="0">
                    <a:solidFill>
                      <a:srgbClr val="3C4650"/>
                    </a:solidFill>
                    <a:effectLst>
                      <a:outerShdw blurRad="12700" dir="2700000" algn="tl" rotWithShape="0">
                        <a:srgbClr val="3C4650">
                          <a:alpha val="0"/>
                        </a:srgbClr>
                      </a:outerShdw>
                    </a:effectLst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System</a:t>
                </a:r>
                <a:endParaRPr lang="en-US" sz="1000" b="1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endParaRPr>
              </a:p>
            </p:txBody>
          </p:sp>
        </p:grp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51" y="3747644"/>
              <a:ext cx="1870785" cy="595756"/>
            </a:xfrm>
            <a:prstGeom prst="rect">
              <a:avLst/>
            </a:prstGeom>
          </p:spPr>
        </p:pic>
      </p:grpSp>
      <p:sp>
        <p:nvSpPr>
          <p:cNvPr id="2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3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Common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7928" cy="452596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At large organizations, data spans many storage systems</a:t>
            </a:r>
          </a:p>
          <a:p>
            <a:endParaRPr lang="en-US" sz="24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Application logic needs to integrate with different storage systems</a:t>
            </a:r>
          </a:p>
          <a:p>
            <a:pPr marL="0" indent="0">
              <a:buNone/>
            </a:pPr>
            <a:endParaRPr lang="en-US" sz="24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L</a:t>
            </a:r>
            <a:r>
              <a:rPr lang="en-US" sz="24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egacy 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 systems</a:t>
            </a: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9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Transparent Naming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3718600"/>
            <a:ext cx="8229600" cy="24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Source Sans Pro"/>
            </a:pP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Operations over persisted Alluxio objects mapped transparently to underlying </a:t>
            </a:r>
            <a:r>
              <a:rPr lang="en-US" sz="24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storage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endParaRPr lang="en-US" sz="24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-US" sz="24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                 </a:t>
            </a:r>
            <a:r>
              <a:rPr lang="en-US" sz="2400" b="1" dirty="0" err="1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://Data/Sales -&gt; </a:t>
            </a:r>
            <a:r>
              <a:rPr lang="en-US" sz="2400" b="1" dirty="0" err="1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hdfs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://Data/Sales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1425925" y="1331375"/>
            <a:ext cx="2086500" cy="4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Alluxio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730575" y="1331425"/>
            <a:ext cx="4732200" cy="4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Storage System (HDFS, S3, …)</a:t>
            </a:r>
          </a:p>
        </p:txBody>
      </p:sp>
      <p:sp>
        <p:nvSpPr>
          <p:cNvPr id="139" name="Shape 139"/>
          <p:cNvSpPr/>
          <p:nvPr/>
        </p:nvSpPr>
        <p:spPr>
          <a:xfrm>
            <a:off x="1530900" y="1901225"/>
            <a:ext cx="18765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US" sz="1400" dirty="0" err="1">
                <a:latin typeface="Source Sans Pro"/>
                <a:ea typeface="Source Sans Pro"/>
                <a:cs typeface="Source Sans Pro"/>
                <a:sym typeface="Source Sans Pro"/>
              </a:rPr>
              <a:t>alluxio</a:t>
            </a:r>
            <a:r>
              <a:rPr lang="en-US" sz="14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://</a:t>
            </a:r>
            <a:r>
              <a:rPr lang="en-US" sz="1400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host:port</a:t>
            </a:r>
            <a:r>
              <a:rPr lang="en-US" sz="14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</a:p>
        </p:txBody>
      </p:sp>
      <p:sp>
        <p:nvSpPr>
          <p:cNvPr id="140" name="Shape 140"/>
          <p:cNvSpPr/>
          <p:nvPr/>
        </p:nvSpPr>
        <p:spPr>
          <a:xfrm>
            <a:off x="1351875" y="2548600"/>
            <a:ext cx="8889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</a:p>
        </p:txBody>
      </p:sp>
      <p:sp>
        <p:nvSpPr>
          <p:cNvPr id="141" name="Shape 141"/>
          <p:cNvSpPr/>
          <p:nvPr/>
        </p:nvSpPr>
        <p:spPr>
          <a:xfrm>
            <a:off x="2719075" y="2548600"/>
            <a:ext cx="8211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Users</a:t>
            </a:r>
          </a:p>
        </p:txBody>
      </p:sp>
      <p:cxnSp>
        <p:nvCxnSpPr>
          <p:cNvPr id="142" name="Shape 142"/>
          <p:cNvCxnSpPr>
            <a:stCxn id="139" idx="2"/>
            <a:endCxn id="140" idx="0"/>
          </p:cNvCxnSpPr>
          <p:nvPr/>
        </p:nvCxnSpPr>
        <p:spPr>
          <a:xfrm flipH="1">
            <a:off x="1796250" y="2142125"/>
            <a:ext cx="672900" cy="406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3" name="Shape 143"/>
          <p:cNvCxnSpPr>
            <a:stCxn id="139" idx="2"/>
            <a:endCxn id="141" idx="0"/>
          </p:cNvCxnSpPr>
          <p:nvPr/>
        </p:nvCxnSpPr>
        <p:spPr>
          <a:xfrm>
            <a:off x="2469150" y="2142125"/>
            <a:ext cx="660600" cy="406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4" name="Shape 144"/>
          <p:cNvSpPr/>
          <p:nvPr/>
        </p:nvSpPr>
        <p:spPr>
          <a:xfrm>
            <a:off x="648150" y="3189925"/>
            <a:ext cx="8547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</a:p>
        </p:txBody>
      </p:sp>
      <p:sp>
        <p:nvSpPr>
          <p:cNvPr id="145" name="Shape 145"/>
          <p:cNvSpPr/>
          <p:nvPr/>
        </p:nvSpPr>
        <p:spPr>
          <a:xfrm>
            <a:off x="1583366" y="3189925"/>
            <a:ext cx="8100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Sales</a:t>
            </a:r>
          </a:p>
        </p:txBody>
      </p:sp>
      <p:cxnSp>
        <p:nvCxnSpPr>
          <p:cNvPr id="146" name="Shape 146"/>
          <p:cNvCxnSpPr>
            <a:stCxn id="140" idx="2"/>
            <a:endCxn id="144" idx="0"/>
          </p:cNvCxnSpPr>
          <p:nvPr/>
        </p:nvCxnSpPr>
        <p:spPr>
          <a:xfrm flipH="1">
            <a:off x="1075425" y="2789500"/>
            <a:ext cx="7209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7" name="Shape 147"/>
          <p:cNvCxnSpPr>
            <a:stCxn id="140" idx="2"/>
            <a:endCxn id="145" idx="0"/>
          </p:cNvCxnSpPr>
          <p:nvPr/>
        </p:nvCxnSpPr>
        <p:spPr>
          <a:xfrm>
            <a:off x="1796325" y="2789500"/>
            <a:ext cx="1920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8" name="Shape 148"/>
          <p:cNvSpPr/>
          <p:nvPr/>
        </p:nvSpPr>
        <p:spPr>
          <a:xfrm>
            <a:off x="2473737" y="3189925"/>
            <a:ext cx="8100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Alice</a:t>
            </a:r>
          </a:p>
        </p:txBody>
      </p:sp>
      <p:sp>
        <p:nvSpPr>
          <p:cNvPr id="149" name="Shape 149"/>
          <p:cNvSpPr/>
          <p:nvPr/>
        </p:nvSpPr>
        <p:spPr>
          <a:xfrm>
            <a:off x="3364116" y="3189925"/>
            <a:ext cx="8100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Bob</a:t>
            </a:r>
          </a:p>
        </p:txBody>
      </p:sp>
      <p:cxnSp>
        <p:nvCxnSpPr>
          <p:cNvPr id="150" name="Shape 150"/>
          <p:cNvCxnSpPr>
            <a:stCxn id="141" idx="2"/>
            <a:endCxn id="148" idx="0"/>
          </p:cNvCxnSpPr>
          <p:nvPr/>
        </p:nvCxnSpPr>
        <p:spPr>
          <a:xfrm flipH="1">
            <a:off x="2878825" y="2789500"/>
            <a:ext cx="2508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1" name="Shape 151"/>
          <p:cNvCxnSpPr>
            <a:stCxn id="141" idx="2"/>
            <a:endCxn id="149" idx="0"/>
          </p:cNvCxnSpPr>
          <p:nvPr/>
        </p:nvCxnSpPr>
        <p:spPr>
          <a:xfrm>
            <a:off x="3129625" y="2789500"/>
            <a:ext cx="6396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2" name="Shape 152"/>
          <p:cNvSpPr/>
          <p:nvPr/>
        </p:nvSpPr>
        <p:spPr>
          <a:xfrm>
            <a:off x="5194012" y="1904250"/>
            <a:ext cx="1876500" cy="240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hdfs://host:port/</a:t>
            </a:r>
          </a:p>
        </p:txBody>
      </p:sp>
      <p:sp>
        <p:nvSpPr>
          <p:cNvPr id="153" name="Shape 153"/>
          <p:cNvSpPr/>
          <p:nvPr/>
        </p:nvSpPr>
        <p:spPr>
          <a:xfrm>
            <a:off x="5014987" y="2551625"/>
            <a:ext cx="888900" cy="240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</a:p>
        </p:txBody>
      </p:sp>
      <p:sp>
        <p:nvSpPr>
          <p:cNvPr id="154" name="Shape 154"/>
          <p:cNvSpPr/>
          <p:nvPr/>
        </p:nvSpPr>
        <p:spPr>
          <a:xfrm>
            <a:off x="6382187" y="2551625"/>
            <a:ext cx="821100" cy="240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Users</a:t>
            </a:r>
          </a:p>
        </p:txBody>
      </p:sp>
      <p:cxnSp>
        <p:nvCxnSpPr>
          <p:cNvPr id="155" name="Shape 155"/>
          <p:cNvCxnSpPr>
            <a:stCxn id="152" idx="2"/>
            <a:endCxn id="153" idx="0"/>
          </p:cNvCxnSpPr>
          <p:nvPr/>
        </p:nvCxnSpPr>
        <p:spPr>
          <a:xfrm flipH="1">
            <a:off x="5459362" y="2145150"/>
            <a:ext cx="672900" cy="406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6" name="Shape 156"/>
          <p:cNvCxnSpPr>
            <a:stCxn id="152" idx="2"/>
            <a:endCxn id="154" idx="0"/>
          </p:cNvCxnSpPr>
          <p:nvPr/>
        </p:nvCxnSpPr>
        <p:spPr>
          <a:xfrm>
            <a:off x="6132262" y="2145150"/>
            <a:ext cx="660600" cy="406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7" name="Shape 157"/>
          <p:cNvSpPr/>
          <p:nvPr/>
        </p:nvSpPr>
        <p:spPr>
          <a:xfrm>
            <a:off x="4311400" y="3192950"/>
            <a:ext cx="854700" cy="240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</a:p>
        </p:txBody>
      </p:sp>
      <p:sp>
        <p:nvSpPr>
          <p:cNvPr id="158" name="Shape 158"/>
          <p:cNvSpPr/>
          <p:nvPr/>
        </p:nvSpPr>
        <p:spPr>
          <a:xfrm>
            <a:off x="5246479" y="3192950"/>
            <a:ext cx="810000" cy="240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Sales</a:t>
            </a:r>
          </a:p>
        </p:txBody>
      </p:sp>
      <p:cxnSp>
        <p:nvCxnSpPr>
          <p:cNvPr id="159" name="Shape 159"/>
          <p:cNvCxnSpPr>
            <a:stCxn id="153" idx="2"/>
            <a:endCxn id="157" idx="0"/>
          </p:cNvCxnSpPr>
          <p:nvPr/>
        </p:nvCxnSpPr>
        <p:spPr>
          <a:xfrm flipH="1">
            <a:off x="4738837" y="2792525"/>
            <a:ext cx="7206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0" name="Shape 160"/>
          <p:cNvCxnSpPr>
            <a:stCxn id="153" idx="2"/>
            <a:endCxn id="158" idx="0"/>
          </p:cNvCxnSpPr>
          <p:nvPr/>
        </p:nvCxnSpPr>
        <p:spPr>
          <a:xfrm>
            <a:off x="5459437" y="2792525"/>
            <a:ext cx="1920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1" name="Shape 161"/>
          <p:cNvSpPr/>
          <p:nvPr/>
        </p:nvSpPr>
        <p:spPr>
          <a:xfrm>
            <a:off x="6136850" y="3192950"/>
            <a:ext cx="810000" cy="240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Alice</a:t>
            </a:r>
          </a:p>
        </p:txBody>
      </p:sp>
      <p:sp>
        <p:nvSpPr>
          <p:cNvPr id="162" name="Shape 162"/>
          <p:cNvSpPr/>
          <p:nvPr/>
        </p:nvSpPr>
        <p:spPr>
          <a:xfrm>
            <a:off x="7027229" y="3192950"/>
            <a:ext cx="810000" cy="240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Bob</a:t>
            </a:r>
          </a:p>
        </p:txBody>
      </p:sp>
      <p:cxnSp>
        <p:nvCxnSpPr>
          <p:cNvPr id="163" name="Shape 163"/>
          <p:cNvCxnSpPr>
            <a:stCxn id="154" idx="2"/>
            <a:endCxn id="161" idx="0"/>
          </p:cNvCxnSpPr>
          <p:nvPr/>
        </p:nvCxnSpPr>
        <p:spPr>
          <a:xfrm flipH="1">
            <a:off x="6541937" y="2792525"/>
            <a:ext cx="2508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4" name="Shape 164"/>
          <p:cNvCxnSpPr>
            <a:stCxn id="154" idx="2"/>
            <a:endCxn id="162" idx="0"/>
          </p:cNvCxnSpPr>
          <p:nvPr/>
        </p:nvCxnSpPr>
        <p:spPr>
          <a:xfrm>
            <a:off x="6792737" y="2792525"/>
            <a:ext cx="6396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5" name="Shape 165"/>
          <p:cNvCxnSpPr>
            <a:stCxn id="139" idx="3"/>
            <a:endCxn id="152" idx="1"/>
          </p:cNvCxnSpPr>
          <p:nvPr/>
        </p:nvCxnSpPr>
        <p:spPr>
          <a:xfrm>
            <a:off x="3407400" y="2021675"/>
            <a:ext cx="1786500" cy="30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3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1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Multiple Storage Systems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457200" y="3718600"/>
            <a:ext cx="8229600" cy="24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Source Sans Pro"/>
            </a:pP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Unified namespace for multiple data sources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-US" sz="24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     </a:t>
            </a:r>
            <a:r>
              <a:rPr lang="en-US" sz="2400" b="1" dirty="0" err="1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</a:t>
            </a:r>
            <a:r>
              <a:rPr lang="en-US" sz="2400" b="1" dirty="0" err="1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lluxio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://Data/Sales -&gt; s3://bucket/Sales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-US" sz="24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      </a:t>
            </a:r>
            <a:r>
              <a:rPr lang="en-US" sz="2400" b="1" dirty="0" err="1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</a:t>
            </a:r>
            <a:r>
              <a:rPr lang="en-US" sz="2400" b="1" dirty="0" err="1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lluxio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://Users/Alice -&gt; </a:t>
            </a:r>
            <a:r>
              <a:rPr lang="en-US" sz="2400" b="1" dirty="0" err="1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hdfs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://Users/Alice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Source Sans Pro"/>
            </a:pP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API for on-the-fly mounting / </a:t>
            </a:r>
            <a:r>
              <a:rPr lang="en-US" sz="2400" b="1" dirty="0" err="1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unmounting</a:t>
            </a:r>
            <a:endParaRPr lang="en-US" sz="24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4" name="Shape 174"/>
          <p:cNvSpPr txBox="1"/>
          <p:nvPr/>
        </p:nvSpPr>
        <p:spPr>
          <a:xfrm>
            <a:off x="3469125" y="1331375"/>
            <a:ext cx="2086500" cy="4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err="1">
                <a:latin typeface="Source Sans Pro"/>
                <a:ea typeface="Source Sans Pro"/>
                <a:cs typeface="Source Sans Pro"/>
                <a:sym typeface="Source Sans Pro"/>
              </a:rPr>
              <a:t>Alluxio</a:t>
            </a:r>
            <a:endParaRPr lang="en-US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5384950" y="1506175"/>
            <a:ext cx="3651600" cy="2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dirty="0">
                <a:latin typeface="Source Sans Pro"/>
                <a:ea typeface="Source Sans Pro"/>
                <a:cs typeface="Source Sans Pro"/>
                <a:sym typeface="Source Sans Pro"/>
              </a:rPr>
              <a:t>Storage System A</a:t>
            </a:r>
          </a:p>
          <a:p>
            <a:pPr lvl="0" algn="ctr" rtl="0">
              <a:spcBef>
                <a:spcPts val="0"/>
              </a:spcBef>
              <a:buNone/>
            </a:pPr>
            <a:endParaRPr sz="14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574100" y="1901225"/>
            <a:ext cx="18765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400" dirty="0" err="1">
                <a:latin typeface="Source Sans Pro"/>
                <a:ea typeface="Source Sans Pro"/>
                <a:cs typeface="Source Sans Pro"/>
                <a:sym typeface="Source Sans Pro"/>
              </a:rPr>
              <a:t>alluxio</a:t>
            </a:r>
            <a:r>
              <a:rPr lang="en-US" sz="14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://</a:t>
            </a:r>
            <a:r>
              <a:rPr lang="en-US" sz="1400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host:port</a:t>
            </a:r>
            <a:r>
              <a:rPr lang="en-US" sz="14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</a:p>
        </p:txBody>
      </p:sp>
      <p:sp>
        <p:nvSpPr>
          <p:cNvPr id="177" name="Shape 177"/>
          <p:cNvSpPr/>
          <p:nvPr/>
        </p:nvSpPr>
        <p:spPr>
          <a:xfrm>
            <a:off x="3395075" y="2548600"/>
            <a:ext cx="8889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</a:p>
        </p:txBody>
      </p:sp>
      <p:sp>
        <p:nvSpPr>
          <p:cNvPr id="178" name="Shape 178"/>
          <p:cNvSpPr/>
          <p:nvPr/>
        </p:nvSpPr>
        <p:spPr>
          <a:xfrm>
            <a:off x="4762275" y="2548600"/>
            <a:ext cx="8211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Users</a:t>
            </a:r>
          </a:p>
        </p:txBody>
      </p:sp>
      <p:cxnSp>
        <p:nvCxnSpPr>
          <p:cNvPr id="179" name="Shape 179"/>
          <p:cNvCxnSpPr>
            <a:stCxn id="176" idx="2"/>
            <a:endCxn id="177" idx="0"/>
          </p:cNvCxnSpPr>
          <p:nvPr/>
        </p:nvCxnSpPr>
        <p:spPr>
          <a:xfrm flipH="1">
            <a:off x="3839450" y="2142125"/>
            <a:ext cx="672900" cy="406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0" name="Shape 180"/>
          <p:cNvCxnSpPr>
            <a:stCxn id="176" idx="2"/>
            <a:endCxn id="178" idx="0"/>
          </p:cNvCxnSpPr>
          <p:nvPr/>
        </p:nvCxnSpPr>
        <p:spPr>
          <a:xfrm>
            <a:off x="4512350" y="2142125"/>
            <a:ext cx="660600" cy="406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1" name="Shape 181"/>
          <p:cNvSpPr/>
          <p:nvPr/>
        </p:nvSpPr>
        <p:spPr>
          <a:xfrm>
            <a:off x="4516937" y="3189925"/>
            <a:ext cx="8100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Alice</a:t>
            </a:r>
          </a:p>
        </p:txBody>
      </p:sp>
      <p:sp>
        <p:nvSpPr>
          <p:cNvPr id="182" name="Shape 182"/>
          <p:cNvSpPr/>
          <p:nvPr/>
        </p:nvSpPr>
        <p:spPr>
          <a:xfrm>
            <a:off x="5407316" y="3189925"/>
            <a:ext cx="8100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Bob</a:t>
            </a:r>
          </a:p>
        </p:txBody>
      </p:sp>
      <p:cxnSp>
        <p:nvCxnSpPr>
          <p:cNvPr id="183" name="Shape 183"/>
          <p:cNvCxnSpPr>
            <a:stCxn id="178" idx="2"/>
            <a:endCxn id="181" idx="0"/>
          </p:cNvCxnSpPr>
          <p:nvPr/>
        </p:nvCxnSpPr>
        <p:spPr>
          <a:xfrm flipH="1">
            <a:off x="4922025" y="2789500"/>
            <a:ext cx="2508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4" name="Shape 184"/>
          <p:cNvCxnSpPr>
            <a:stCxn id="178" idx="2"/>
            <a:endCxn id="182" idx="0"/>
          </p:cNvCxnSpPr>
          <p:nvPr/>
        </p:nvCxnSpPr>
        <p:spPr>
          <a:xfrm>
            <a:off x="5172825" y="2789500"/>
            <a:ext cx="6396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5" name="Shape 185"/>
          <p:cNvSpPr/>
          <p:nvPr/>
        </p:nvSpPr>
        <p:spPr>
          <a:xfrm>
            <a:off x="6514180" y="1926615"/>
            <a:ext cx="1448099" cy="177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hdfs://host:port/</a:t>
            </a:r>
          </a:p>
        </p:txBody>
      </p:sp>
      <p:sp>
        <p:nvSpPr>
          <p:cNvPr id="186" name="Shape 186"/>
          <p:cNvSpPr/>
          <p:nvPr/>
        </p:nvSpPr>
        <p:spPr>
          <a:xfrm>
            <a:off x="6909110" y="2401823"/>
            <a:ext cx="633600" cy="177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Users</a:t>
            </a:r>
          </a:p>
        </p:txBody>
      </p:sp>
      <p:cxnSp>
        <p:nvCxnSpPr>
          <p:cNvPr id="187" name="Shape 187"/>
          <p:cNvCxnSpPr>
            <a:stCxn id="185" idx="2"/>
            <a:endCxn id="186" idx="0"/>
          </p:cNvCxnSpPr>
          <p:nvPr/>
        </p:nvCxnSpPr>
        <p:spPr>
          <a:xfrm flipH="1">
            <a:off x="7225930" y="2103615"/>
            <a:ext cx="12300" cy="2982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/>
          <p:nvPr/>
        </p:nvSpPr>
        <p:spPr>
          <a:xfrm>
            <a:off x="6719801" y="2872540"/>
            <a:ext cx="624900" cy="177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Alice</a:t>
            </a:r>
          </a:p>
        </p:txBody>
      </p:sp>
      <p:sp>
        <p:nvSpPr>
          <p:cNvPr id="189" name="Shape 189"/>
          <p:cNvSpPr/>
          <p:nvPr/>
        </p:nvSpPr>
        <p:spPr>
          <a:xfrm>
            <a:off x="7406844" y="2872540"/>
            <a:ext cx="624900" cy="177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Bob</a:t>
            </a:r>
          </a:p>
        </p:txBody>
      </p:sp>
      <p:cxnSp>
        <p:nvCxnSpPr>
          <p:cNvPr id="190" name="Shape 190"/>
          <p:cNvCxnSpPr>
            <a:stCxn id="186" idx="2"/>
            <a:endCxn id="188" idx="0"/>
          </p:cNvCxnSpPr>
          <p:nvPr/>
        </p:nvCxnSpPr>
        <p:spPr>
          <a:xfrm flipH="1">
            <a:off x="7032110" y="2578823"/>
            <a:ext cx="193800" cy="2937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1" name="Shape 191"/>
          <p:cNvCxnSpPr>
            <a:stCxn id="186" idx="2"/>
            <a:endCxn id="189" idx="0"/>
          </p:cNvCxnSpPr>
          <p:nvPr/>
        </p:nvCxnSpPr>
        <p:spPr>
          <a:xfrm>
            <a:off x="7225910" y="2578823"/>
            <a:ext cx="493500" cy="2937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2" name="Shape 192"/>
          <p:cNvCxnSpPr>
            <a:stCxn id="176" idx="3"/>
            <a:endCxn id="185" idx="1"/>
          </p:cNvCxnSpPr>
          <p:nvPr/>
        </p:nvCxnSpPr>
        <p:spPr>
          <a:xfrm rot="10800000" flipH="1">
            <a:off x="5450600" y="2015075"/>
            <a:ext cx="1063500" cy="66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93" name="Shape 193"/>
          <p:cNvSpPr txBox="1"/>
          <p:nvPr/>
        </p:nvSpPr>
        <p:spPr>
          <a:xfrm>
            <a:off x="-377750" y="2142137"/>
            <a:ext cx="3651600" cy="2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dirty="0">
                <a:latin typeface="Source Sans Pro"/>
                <a:ea typeface="Source Sans Pro"/>
                <a:cs typeface="Source Sans Pro"/>
                <a:sym typeface="Source Sans Pro"/>
              </a:rPr>
              <a:t>Storage System B</a:t>
            </a:r>
          </a:p>
          <a:p>
            <a:pPr lvl="0" algn="ctr" rtl="0">
              <a:spcBef>
                <a:spcPts val="0"/>
              </a:spcBef>
              <a:buNone/>
            </a:pPr>
            <a:endParaRPr sz="14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751480" y="2562577"/>
            <a:ext cx="1448100" cy="177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s3://host/bucket</a:t>
            </a:r>
          </a:p>
        </p:txBody>
      </p:sp>
      <p:sp>
        <p:nvSpPr>
          <p:cNvPr id="195" name="Shape 195"/>
          <p:cNvSpPr/>
          <p:nvPr/>
        </p:nvSpPr>
        <p:spPr>
          <a:xfrm>
            <a:off x="687274" y="3054025"/>
            <a:ext cx="698400" cy="177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 dirty="0"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</a:p>
        </p:txBody>
      </p:sp>
      <p:sp>
        <p:nvSpPr>
          <p:cNvPr id="196" name="Shape 196"/>
          <p:cNvSpPr/>
          <p:nvPr/>
        </p:nvSpPr>
        <p:spPr>
          <a:xfrm>
            <a:off x="1583919" y="3049553"/>
            <a:ext cx="624900" cy="177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Sales</a:t>
            </a:r>
          </a:p>
        </p:txBody>
      </p:sp>
      <p:cxnSp>
        <p:nvCxnSpPr>
          <p:cNvPr id="197" name="Shape 197"/>
          <p:cNvCxnSpPr>
            <a:stCxn id="194" idx="2"/>
            <a:endCxn id="195" idx="0"/>
          </p:cNvCxnSpPr>
          <p:nvPr/>
        </p:nvCxnSpPr>
        <p:spPr>
          <a:xfrm flipH="1">
            <a:off x="1036330" y="2739577"/>
            <a:ext cx="439200" cy="3144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8" name="Shape 198"/>
          <p:cNvCxnSpPr>
            <a:stCxn id="194" idx="2"/>
            <a:endCxn id="196" idx="0"/>
          </p:cNvCxnSpPr>
          <p:nvPr/>
        </p:nvCxnSpPr>
        <p:spPr>
          <a:xfrm>
            <a:off x="1475530" y="2739577"/>
            <a:ext cx="420899" cy="3099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9" name="Shape 199"/>
          <p:cNvCxnSpPr>
            <a:stCxn id="194" idx="3"/>
            <a:endCxn id="177" idx="1"/>
          </p:cNvCxnSpPr>
          <p:nvPr/>
        </p:nvCxnSpPr>
        <p:spPr>
          <a:xfrm>
            <a:off x="2199580" y="2651077"/>
            <a:ext cx="1195499" cy="180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00" name="Shape 200"/>
          <p:cNvSpPr/>
          <p:nvPr/>
        </p:nvSpPr>
        <p:spPr>
          <a:xfrm>
            <a:off x="2666650" y="3189925"/>
            <a:ext cx="8502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</a:p>
        </p:txBody>
      </p:sp>
      <p:sp>
        <p:nvSpPr>
          <p:cNvPr id="201" name="Shape 201"/>
          <p:cNvSpPr/>
          <p:nvPr/>
        </p:nvSpPr>
        <p:spPr>
          <a:xfrm>
            <a:off x="3626566" y="3189925"/>
            <a:ext cx="810000" cy="2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Sales</a:t>
            </a:r>
          </a:p>
        </p:txBody>
      </p:sp>
      <p:cxnSp>
        <p:nvCxnSpPr>
          <p:cNvPr id="202" name="Shape 202"/>
          <p:cNvCxnSpPr>
            <a:stCxn id="177" idx="2"/>
            <a:endCxn id="200" idx="0"/>
          </p:cNvCxnSpPr>
          <p:nvPr/>
        </p:nvCxnSpPr>
        <p:spPr>
          <a:xfrm flipH="1">
            <a:off x="3091625" y="2789500"/>
            <a:ext cx="7479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3" name="Shape 203"/>
          <p:cNvCxnSpPr>
            <a:stCxn id="177" idx="2"/>
            <a:endCxn id="201" idx="0"/>
          </p:cNvCxnSpPr>
          <p:nvPr/>
        </p:nvCxnSpPr>
        <p:spPr>
          <a:xfrm>
            <a:off x="3839525" y="2789500"/>
            <a:ext cx="192000" cy="40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1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US" b="1" dirty="0" smtClean="0"/>
              <a:t>Industry Trend &amp; Alluxio Overview</a:t>
            </a:r>
          </a:p>
          <a:p>
            <a:pPr marL="514350" indent="-457200"/>
            <a:r>
              <a:rPr lang="en-US" dirty="0" smtClean="0"/>
              <a:t>Features and Use Cases</a:t>
            </a:r>
          </a:p>
          <a:p>
            <a:pPr marL="514350" indent="-457200"/>
            <a:r>
              <a:rPr lang="en-US" dirty="0" smtClean="0"/>
              <a:t>Architecture</a:t>
            </a:r>
          </a:p>
          <a:p>
            <a:pPr marL="514350" indent="-457200"/>
            <a:r>
              <a:rPr lang="en-US" dirty="0" smtClean="0"/>
              <a:t>How to Contribute</a:t>
            </a:r>
          </a:p>
          <a:p>
            <a:pPr marL="514350" indent="-457200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7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791963"/>
          </a:xfrm>
        </p:spPr>
        <p:txBody>
          <a:bodyPr>
            <a:normAutofit/>
          </a:bodyPr>
          <a:lstStyle/>
          <a:p>
            <a:pPr algn="l"/>
            <a:r>
              <a:rPr lang="en-US" altLang="zh-CN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 Proliferation of </a:t>
            </a: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Under </a:t>
            </a:r>
            <a:r>
              <a:rPr lang="en-US" sz="3000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Storage Systems</a:t>
            </a:r>
            <a:endParaRPr lang="zh-CN" altLang="en-US" sz="30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30" b="830"/>
          <a:stretch>
            <a:fillRect/>
          </a:stretch>
        </p:blipFill>
        <p:spPr>
          <a:xfrm>
            <a:off x="695236" y="1301787"/>
            <a:ext cx="1627426" cy="895022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530" y="1474935"/>
            <a:ext cx="2231277" cy="5592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297" y="1301787"/>
            <a:ext cx="1168025" cy="9151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468" y="5565187"/>
            <a:ext cx="727216" cy="10044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236" y="4438943"/>
            <a:ext cx="1948156" cy="608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392" y="2955969"/>
            <a:ext cx="1639292" cy="601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341" y="2719149"/>
            <a:ext cx="1290182" cy="1273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518" y="2357770"/>
            <a:ext cx="2403583" cy="1634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6324" y="4213637"/>
            <a:ext cx="1159998" cy="11599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82" y="5822976"/>
            <a:ext cx="1710522" cy="538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10" y="4091480"/>
            <a:ext cx="807832" cy="1442412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250224" y="4793636"/>
            <a:ext cx="3680244" cy="2534322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MORE</a:t>
            </a:r>
            <a:r>
              <a:rPr lang="is-I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…</a:t>
            </a:r>
            <a:endParaRPr lang="en-US" sz="20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219200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00339"/>
            <a:ext cx="3035300" cy="5508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57278"/>
            <a:ext cx="3035300" cy="55080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038599" y="1752600"/>
            <a:ext cx="124480" cy="4080863"/>
            <a:chOff x="4038599" y="1752600"/>
            <a:chExt cx="124480" cy="408086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038600" y="1752600"/>
              <a:ext cx="0" cy="4080863"/>
            </a:xfrm>
            <a:prstGeom prst="line">
              <a:avLst/>
            </a:prstGeom>
            <a:ln w="15875">
              <a:solidFill>
                <a:srgbClr val="076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riangle 12"/>
            <p:cNvSpPr/>
            <p:nvPr/>
          </p:nvSpPr>
          <p:spPr>
            <a:xfrm rot="5400000">
              <a:off x="3998739" y="3730791"/>
              <a:ext cx="204199" cy="124480"/>
            </a:xfrm>
            <a:prstGeom prst="triangle">
              <a:avLst/>
            </a:prstGeom>
            <a:solidFill>
              <a:srgbClr val="076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27496" y="1811030"/>
            <a:ext cx="4028645" cy="2660827"/>
            <a:chOff x="4427496" y="3521791"/>
            <a:chExt cx="4028645" cy="2660827"/>
          </a:xfrm>
        </p:grpSpPr>
        <p:sp>
          <p:nvSpPr>
            <p:cNvPr id="17" name="TextBox 16"/>
            <p:cNvSpPr txBox="1"/>
            <p:nvPr/>
          </p:nvSpPr>
          <p:spPr>
            <a:xfrm>
              <a:off x="4427496" y="3521791"/>
              <a:ext cx="190113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RESULTS</a:t>
              </a:r>
              <a:endParaRPr lang="en-US" sz="1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80577" y="3935849"/>
              <a:ext cx="3975564" cy="224676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 err="1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Alluxio’s</a:t>
              </a: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 unified namespace enables different applications and frameworks to easily interact with their data from different storage systems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Global data centers across North America and Asia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Tiered storage feature manages various storage resources including memory, SSD and disk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85800" y="1799681"/>
            <a:ext cx="3035300" cy="867319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92" y="1638522"/>
            <a:ext cx="322317" cy="3223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62001" y="1997912"/>
            <a:ext cx="28956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Transparently Manage Data Across Different Storage Systems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5800" y="4343400"/>
            <a:ext cx="30353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2001" y="4419600"/>
            <a:ext cx="2895600" cy="7207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Storage medium: MEM</a:t>
            </a:r>
            <a:endParaRPr lang="en-US" sz="1400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Clusters in different regions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806253" y="515542"/>
            <a:ext cx="4217720" cy="1143627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32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An Internet Company</a:t>
            </a:r>
            <a:endParaRPr lang="en-US" sz="32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21" y="2956528"/>
            <a:ext cx="1262078" cy="32687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1600" y="3731435"/>
            <a:ext cx="23495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Machine Learning Pipelines</a:t>
            </a:r>
            <a:endParaRPr lang="en-US" sz="1400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219200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52956" y="2451100"/>
            <a:ext cx="1354227" cy="2663188"/>
            <a:chOff x="1252956" y="2451100"/>
            <a:chExt cx="1354227" cy="26631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957" y="2451100"/>
              <a:ext cx="1354226" cy="26631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52956" y="3524268"/>
              <a:ext cx="135422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Performance</a:t>
              </a: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52956" y="3944737"/>
              <a:ext cx="1354227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High performance data access</a:t>
              </a:r>
              <a:endParaRPr lang="en-US" sz="16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14242" y="2452650"/>
            <a:ext cx="1354228" cy="2661638"/>
            <a:chOff x="3014242" y="2452650"/>
            <a:chExt cx="1354228" cy="266163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10" y="2452650"/>
              <a:ext cx="1347690" cy="26616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14243" y="3524268"/>
              <a:ext cx="135422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Flexibility</a:t>
              </a: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14242" y="3944737"/>
              <a:ext cx="1354227" cy="11695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New workflows across existing data and access data in any storage system</a:t>
              </a: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75530" y="2446980"/>
            <a:ext cx="1354228" cy="2667308"/>
            <a:chOff x="4775530" y="2446980"/>
            <a:chExt cx="1354228" cy="266730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531" y="2446980"/>
              <a:ext cx="1354226" cy="266730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75531" y="3524268"/>
              <a:ext cx="135422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Agility</a:t>
              </a: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75530" y="3944737"/>
              <a:ext cx="1354227" cy="11695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Work with the compute and storage frameworks of your choice</a:t>
              </a: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36817" y="2435641"/>
            <a:ext cx="1354227" cy="2678645"/>
            <a:chOff x="6536817" y="2435641"/>
            <a:chExt cx="1354227" cy="26786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818" y="2435641"/>
              <a:ext cx="1354226" cy="267864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536817" y="3530446"/>
              <a:ext cx="135422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Cost</a:t>
              </a: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36817" y="3944737"/>
              <a:ext cx="1354227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" charset="0"/>
                  <a:ea typeface="Source Sans Pro" charset="0"/>
                  <a:cs typeface="Source Sans Pro" charset="0"/>
                </a:rPr>
                <a:t>Grow compute and storage systems independently</a:t>
              </a:r>
              <a:endParaRPr lang="en-US" sz="140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US" dirty="0" smtClean="0"/>
              <a:t>Industry Trend &amp; Alluxio Overview</a:t>
            </a:r>
          </a:p>
          <a:p>
            <a:pPr marL="514350" indent="-457200"/>
            <a:r>
              <a:rPr lang="en-US" dirty="0" smtClean="0"/>
              <a:t>Features and Use Cases</a:t>
            </a:r>
          </a:p>
          <a:p>
            <a:pPr marL="514350" indent="-457200"/>
            <a:r>
              <a:rPr lang="en-US" b="1" dirty="0" smtClean="0"/>
              <a:t>Architecture</a:t>
            </a:r>
          </a:p>
          <a:p>
            <a:pPr marL="514350" indent="-457200"/>
            <a:r>
              <a:rPr lang="en-US" dirty="0" smtClean="0"/>
              <a:t>How to Contribute</a:t>
            </a:r>
          </a:p>
          <a:p>
            <a:pPr marL="514350" indent="-457200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5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solidFill>
                  <a:srgbClr val="3366FF"/>
                </a:solidFill>
                <a:latin typeface="Source Sans Pro Semibold"/>
                <a:cs typeface="Source Sans Pro Semibold"/>
              </a:rPr>
              <a:t>Architecture</a:t>
            </a:r>
            <a:endParaRPr lang="en-US" sz="3600" dirty="0">
              <a:solidFill>
                <a:srgbClr val="3366FF"/>
              </a:solidFill>
              <a:latin typeface="Source Sans Pro Semibold"/>
              <a:cs typeface="Source Sans Pro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181"/>
            <a:ext cx="8229600" cy="43710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Master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Workers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Clients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UnderFileSystem</a:t>
            </a:r>
            <a:endParaRPr lang="en-US" sz="2400" dirty="0"/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err="1" smtClean="0">
                <a:solidFill>
                  <a:srgbClr val="3366FF"/>
                </a:solidFill>
                <a:latin typeface="Source Sans Pro Semibold"/>
                <a:cs typeface="Source Sans Pro Semibold"/>
              </a:rPr>
              <a:t>Alluxio</a:t>
            </a:r>
            <a:r>
              <a:rPr lang="en-US" sz="3600" dirty="0" smtClean="0">
                <a:solidFill>
                  <a:srgbClr val="3366FF"/>
                </a:solidFill>
                <a:latin typeface="Source Sans Pro Semibold"/>
                <a:cs typeface="Source Sans Pro Semibold"/>
              </a:rPr>
              <a:t> Files</a:t>
            </a:r>
            <a:endParaRPr lang="en-US" sz="3600" dirty="0">
              <a:solidFill>
                <a:srgbClr val="3366FF"/>
              </a:solidFill>
              <a:latin typeface="Source Sans Pro Semibold"/>
              <a:cs typeface="Source Sans Pro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181"/>
            <a:ext cx="8229600" cy="43710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Files are composed of fixed-sized blocks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The last block of a file is not required to be the full block size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Files are immutable once completed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/>
              <a:t>Alluxio</a:t>
            </a:r>
            <a:r>
              <a:rPr lang="en-US" sz="2000" dirty="0" smtClean="0"/>
              <a:t> stores blocks on </a:t>
            </a:r>
            <a:r>
              <a:rPr lang="en-US" sz="2000" dirty="0" err="1" smtClean="0"/>
              <a:t>Alluxio</a:t>
            </a:r>
            <a:r>
              <a:rPr lang="en-US" sz="2000" dirty="0" smtClean="0"/>
              <a:t> workers</a:t>
            </a:r>
            <a:endParaRPr lang="en-US" sz="1200" dirty="0" smtClean="0"/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Blocks are not required to be together with other blocks of the same file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8727" y="4321636"/>
            <a:ext cx="2424708" cy="606759"/>
          </a:xfrm>
          <a:prstGeom prst="roundRect">
            <a:avLst>
              <a:gd name="adj" fmla="val 0"/>
            </a:avLst>
          </a:prstGeom>
          <a:solidFill>
            <a:srgbClr val="1357D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Block 1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843435" y="4321636"/>
            <a:ext cx="2424708" cy="606759"/>
          </a:xfrm>
          <a:prstGeom prst="roundRect">
            <a:avLst>
              <a:gd name="adj" fmla="val 0"/>
            </a:avLst>
          </a:prstGeom>
          <a:solidFill>
            <a:srgbClr val="1357D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Block 2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69833" y="4321636"/>
            <a:ext cx="2424708" cy="606759"/>
          </a:xfrm>
          <a:prstGeom prst="roundRect">
            <a:avLst>
              <a:gd name="adj" fmla="val 0"/>
            </a:avLst>
          </a:prstGeom>
          <a:solidFill>
            <a:srgbClr val="1357D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Block 3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94541" y="4321636"/>
            <a:ext cx="992259" cy="606759"/>
          </a:xfrm>
          <a:prstGeom prst="roundRect">
            <a:avLst>
              <a:gd name="adj" fmla="val 0"/>
            </a:avLst>
          </a:prstGeom>
          <a:solidFill>
            <a:srgbClr val="1357D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Block 4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33204" y="4917364"/>
            <a:ext cx="3680244" cy="525796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1800" dirty="0" err="1" smtClean="0">
                <a:solidFill>
                  <a:srgbClr val="000000"/>
                </a:solidFill>
              </a:rPr>
              <a:t>Alluxio</a:t>
            </a:r>
            <a:r>
              <a:rPr lang="en-US" sz="1800" dirty="0" smtClean="0">
                <a:solidFill>
                  <a:srgbClr val="000000"/>
                </a:solidFill>
              </a:rPr>
              <a:t> File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2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 Architecture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05629" y="2884670"/>
            <a:ext cx="1326738" cy="1088661"/>
          </a:xfrm>
          <a:prstGeom prst="roundRect">
            <a:avLst/>
          </a:prstGeom>
          <a:solidFill>
            <a:srgbClr val="1357D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ource Sans Pro"/>
                <a:cs typeface="Source Sans Pro"/>
              </a:rPr>
              <a:t>Alluxio</a:t>
            </a:r>
            <a:endParaRPr lang="en-US" dirty="0" smtClean="0">
              <a:latin typeface="Source Sans Pro"/>
              <a:cs typeface="Source Sans Pro"/>
            </a:endParaRPr>
          </a:p>
          <a:p>
            <a:pPr algn="ctr"/>
            <a:r>
              <a:rPr lang="en-US" dirty="0" smtClean="0">
                <a:latin typeface="Source Sans Pro"/>
                <a:cs typeface="Source Sans Pro"/>
              </a:rPr>
              <a:t>Master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048" y="2884670"/>
            <a:ext cx="1326738" cy="1088661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Zoo keeper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05629" y="1404078"/>
            <a:ext cx="1326738" cy="1088661"/>
          </a:xfrm>
          <a:prstGeom prst="roundRect">
            <a:avLst/>
          </a:prstGeom>
          <a:solidFill>
            <a:srgbClr val="1357D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Standby Master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05629" y="4346177"/>
            <a:ext cx="1326738" cy="1088661"/>
          </a:xfrm>
          <a:prstGeom prst="roundRect">
            <a:avLst/>
          </a:prstGeom>
          <a:solidFill>
            <a:srgbClr val="1357D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Standby Master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650659" y="1313358"/>
            <a:ext cx="1506731" cy="1260874"/>
          </a:xfrm>
          <a:prstGeom prst="round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latin typeface="Source Sans Pro"/>
                <a:cs typeface="Source Sans Pro"/>
              </a:rPr>
              <a:t>Alluxio</a:t>
            </a:r>
            <a:endParaRPr lang="en-US" dirty="0" smtClean="0">
              <a:latin typeface="Source Sans Pro"/>
              <a:cs typeface="Source Sans Pro"/>
            </a:endParaRPr>
          </a:p>
          <a:p>
            <a:pPr algn="ctr"/>
            <a:r>
              <a:rPr lang="en-US" dirty="0" smtClean="0">
                <a:latin typeface="Source Sans Pro"/>
                <a:cs typeface="Source Sans Pro"/>
              </a:rPr>
              <a:t>Worker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712339" y="2029902"/>
            <a:ext cx="1383279" cy="424570"/>
          </a:xfrm>
          <a:prstGeom prst="roundRect">
            <a:avLst/>
          </a:prstGeom>
          <a:solidFill>
            <a:srgbClr val="D7123E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ource Sans Pro"/>
                <a:cs typeface="Source Sans Pro"/>
              </a:rPr>
              <a:t>ramdisk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50659" y="2793950"/>
            <a:ext cx="1506731" cy="1260874"/>
          </a:xfrm>
          <a:prstGeom prst="round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latin typeface="Source Sans Pro"/>
                <a:cs typeface="Source Sans Pro"/>
              </a:rPr>
              <a:t>Alluxio</a:t>
            </a:r>
            <a:endParaRPr lang="en-US" dirty="0" smtClean="0">
              <a:latin typeface="Source Sans Pro"/>
              <a:cs typeface="Source Sans Pro"/>
            </a:endParaRPr>
          </a:p>
          <a:p>
            <a:pPr algn="ctr"/>
            <a:r>
              <a:rPr lang="en-US" dirty="0" smtClean="0">
                <a:latin typeface="Source Sans Pro"/>
                <a:cs typeface="Source Sans Pro"/>
              </a:rPr>
              <a:t>Worker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712339" y="3510494"/>
            <a:ext cx="1383279" cy="424570"/>
          </a:xfrm>
          <a:prstGeom prst="roundRect">
            <a:avLst/>
          </a:prstGeom>
          <a:solidFill>
            <a:srgbClr val="D7123E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ource Sans Pro"/>
                <a:cs typeface="Source Sans Pro"/>
              </a:rPr>
              <a:t>ramdisk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50659" y="4279209"/>
            <a:ext cx="1506731" cy="1260874"/>
          </a:xfrm>
          <a:prstGeom prst="round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latin typeface="Source Sans Pro"/>
                <a:cs typeface="Source Sans Pro"/>
              </a:rPr>
              <a:t>Alluxio</a:t>
            </a:r>
            <a:endParaRPr lang="en-US" dirty="0" smtClean="0">
              <a:latin typeface="Source Sans Pro"/>
              <a:cs typeface="Source Sans Pro"/>
            </a:endParaRPr>
          </a:p>
          <a:p>
            <a:pPr algn="ctr"/>
            <a:r>
              <a:rPr lang="en-US" dirty="0" smtClean="0">
                <a:latin typeface="Source Sans Pro"/>
                <a:cs typeface="Source Sans Pro"/>
              </a:rPr>
              <a:t>Worker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12339" y="4995753"/>
            <a:ext cx="1383279" cy="424570"/>
          </a:xfrm>
          <a:prstGeom prst="roundRect">
            <a:avLst/>
          </a:prstGeom>
          <a:solidFill>
            <a:srgbClr val="D7123E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ource Sans Pro"/>
                <a:cs typeface="Source Sans Pro"/>
              </a:rPr>
              <a:t>ramdisk</a:t>
            </a:r>
            <a:endParaRPr lang="en-US" dirty="0">
              <a:latin typeface="Source Sans Pro"/>
              <a:cs typeface="Source Sans Pro"/>
            </a:endParaRPr>
          </a:p>
        </p:txBody>
      </p:sp>
      <p:cxnSp>
        <p:nvCxnSpPr>
          <p:cNvPr id="17" name="Straight Arrow Connector 16"/>
          <p:cNvCxnSpPr>
            <a:stCxn id="6" idx="3"/>
            <a:endCxn id="11" idx="1"/>
          </p:cNvCxnSpPr>
          <p:nvPr/>
        </p:nvCxnSpPr>
        <p:spPr>
          <a:xfrm flipV="1">
            <a:off x="3432367" y="1943795"/>
            <a:ext cx="1218292" cy="1485206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3" idx="1"/>
          </p:cNvCxnSpPr>
          <p:nvPr/>
        </p:nvCxnSpPr>
        <p:spPr>
          <a:xfrm flipV="1">
            <a:off x="3432367" y="3424387"/>
            <a:ext cx="1218292" cy="4614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15" idx="1"/>
          </p:cNvCxnSpPr>
          <p:nvPr/>
        </p:nvCxnSpPr>
        <p:spPr>
          <a:xfrm>
            <a:off x="3432367" y="3429001"/>
            <a:ext cx="1218292" cy="1480645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9" idx="1"/>
          </p:cNvCxnSpPr>
          <p:nvPr/>
        </p:nvCxnSpPr>
        <p:spPr>
          <a:xfrm flipV="1">
            <a:off x="1479786" y="1948409"/>
            <a:ext cx="625843" cy="14805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6" idx="1"/>
          </p:cNvCxnSpPr>
          <p:nvPr/>
        </p:nvCxnSpPr>
        <p:spPr>
          <a:xfrm>
            <a:off x="1479786" y="3429001"/>
            <a:ext cx="62584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10" idx="1"/>
          </p:cNvCxnSpPr>
          <p:nvPr/>
        </p:nvCxnSpPr>
        <p:spPr>
          <a:xfrm>
            <a:off x="1479786" y="3429001"/>
            <a:ext cx="625843" cy="146150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n 22"/>
          <p:cNvSpPr/>
          <p:nvPr/>
        </p:nvSpPr>
        <p:spPr>
          <a:xfrm>
            <a:off x="7166653" y="1435722"/>
            <a:ext cx="1734964" cy="1696058"/>
          </a:xfrm>
          <a:prstGeom prst="can">
            <a:avLst/>
          </a:prstGeom>
          <a:solidFill>
            <a:srgbClr val="4ACBB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Under File System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4" name="Can 23"/>
          <p:cNvSpPr/>
          <p:nvPr/>
        </p:nvSpPr>
        <p:spPr>
          <a:xfrm>
            <a:off x="7166653" y="3733047"/>
            <a:ext cx="1734964" cy="1696058"/>
          </a:xfrm>
          <a:prstGeom prst="can">
            <a:avLst/>
          </a:prstGeom>
          <a:solidFill>
            <a:srgbClr val="4ACBB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/>
                <a:cs typeface="Source Sans Pro"/>
              </a:rPr>
              <a:t>Under File System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3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181"/>
            <a:ext cx="8229600" cy="43710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Applications interact with </a:t>
            </a:r>
            <a:r>
              <a:rPr lang="en-US" sz="2000" dirty="0" err="1" smtClean="0"/>
              <a:t>Alluxio</a:t>
            </a:r>
            <a:r>
              <a:rPr lang="en-US" sz="2000" dirty="0" smtClean="0"/>
              <a:t> via the </a:t>
            </a:r>
            <a:r>
              <a:rPr lang="en-US" sz="2000" dirty="0" err="1" smtClean="0"/>
              <a:t>Alluxio</a:t>
            </a:r>
            <a:r>
              <a:rPr lang="en-US" sz="2000" dirty="0" smtClean="0"/>
              <a:t> Client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Java Clients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Native </a:t>
            </a:r>
            <a:r>
              <a:rPr lang="en-US" sz="1600" dirty="0" err="1" smtClean="0"/>
              <a:t>Alluxio</a:t>
            </a:r>
            <a:r>
              <a:rPr lang="en-US" sz="1600" dirty="0" smtClean="0"/>
              <a:t> Java Client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HDFS-compatible Client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Fuse Client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Can mount </a:t>
            </a:r>
            <a:r>
              <a:rPr lang="en-US" sz="1600" dirty="0" err="1" smtClean="0"/>
              <a:t>Alluxio</a:t>
            </a:r>
            <a:r>
              <a:rPr lang="en-US" sz="1600" dirty="0" smtClean="0"/>
              <a:t> to the local file system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Key-Value Client (alpha)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7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UnderFileSystem</a:t>
            </a: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(UFS)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181"/>
            <a:ext cx="8229600" cy="43710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Data is persisted in existing storage systems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Called Under File System in </a:t>
            </a:r>
            <a:r>
              <a:rPr lang="en-US" sz="1600" dirty="0" err="1" smtClean="0"/>
              <a:t>Alluxio</a:t>
            </a:r>
            <a:r>
              <a:rPr lang="en-US" sz="1600" dirty="0" smtClean="0"/>
              <a:t> terminology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/>
              <a:t>Alluxio</a:t>
            </a:r>
            <a:r>
              <a:rPr lang="en-US" sz="2000" dirty="0" smtClean="0"/>
              <a:t> abstracts away different </a:t>
            </a:r>
            <a:r>
              <a:rPr lang="en-US" sz="2000" dirty="0" err="1" smtClean="0"/>
              <a:t>UnderFileSystems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When a UFS is mounted, </a:t>
            </a:r>
            <a:r>
              <a:rPr lang="en-US" sz="2000" dirty="0" err="1" smtClean="0"/>
              <a:t>Alluxio</a:t>
            </a:r>
            <a:r>
              <a:rPr lang="en-US" sz="2000" dirty="0" smtClean="0"/>
              <a:t> transparently links the UFS namespace with </a:t>
            </a:r>
            <a:r>
              <a:rPr lang="en-US" sz="2000" dirty="0" err="1" smtClean="0"/>
              <a:t>Alluxio</a:t>
            </a:r>
            <a:r>
              <a:rPr lang="en-US" sz="2000" dirty="0" smtClean="0"/>
              <a:t> namespace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7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96171" cy="1143000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How </a:t>
            </a:r>
            <a:r>
              <a:rPr lang="en-US" sz="3000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 </a:t>
            </a: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 </a:t>
            </a:r>
            <a:r>
              <a:rPr lang="en-US" sz="3000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endParaRPr lang="en-US" sz="30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Spark as example:</a:t>
            </a:r>
          </a:p>
          <a:p>
            <a:pPr lvl="1"/>
            <a:r>
              <a:rPr lang="en-US" dirty="0" smtClean="0"/>
              <a:t>Without HDFS: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With Alluxio: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877570"/>
            <a:ext cx="799617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2000" dirty="0" err="1">
                <a:latin typeface="Consolas"/>
                <a:cs typeface="Consolas"/>
              </a:rPr>
              <a:t>scala</a:t>
            </a:r>
            <a:r>
              <a:rPr lang="en-US" sz="2000" dirty="0">
                <a:latin typeface="Consolas"/>
                <a:cs typeface="Consolas"/>
              </a:rPr>
              <a:t>&gt;	</a:t>
            </a: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file = </a:t>
            </a:r>
            <a:r>
              <a:rPr lang="en-US" sz="2000" dirty="0" err="1">
                <a:latin typeface="Consolas"/>
                <a:cs typeface="Consolas"/>
              </a:rPr>
              <a:t>sc.textFile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latin typeface="Consolas"/>
                <a:cs typeface="Consolas"/>
              </a:rPr>
              <a:t>hdfs</a:t>
            </a:r>
            <a:r>
              <a:rPr lang="en-US" sz="2000" dirty="0">
                <a:latin typeface="Consolas"/>
                <a:cs typeface="Consolas"/>
              </a:rPr>
              <a:t>://</a:t>
            </a:r>
            <a:r>
              <a:rPr lang="en-US" sz="2000" dirty="0" err="1">
                <a:latin typeface="Consolas"/>
                <a:cs typeface="Consolas"/>
              </a:rPr>
              <a:t>ip:port</a:t>
            </a:r>
            <a:r>
              <a:rPr lang="en-US" sz="2000" dirty="0">
                <a:latin typeface="Consolas"/>
                <a:cs typeface="Consolas"/>
              </a:rPr>
              <a:t>/path”</a:t>
            </a:r>
            <a:r>
              <a:rPr lang="en-US" sz="2000" dirty="0" smtClean="0">
                <a:latin typeface="Consolas"/>
                <a:cs typeface="Consolas"/>
              </a:rPr>
              <a:t>)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326" y="4562805"/>
            <a:ext cx="848600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2000" dirty="0" err="1">
                <a:latin typeface="Consolas"/>
                <a:cs typeface="Consolas"/>
              </a:rPr>
              <a:t>scala</a:t>
            </a:r>
            <a:r>
              <a:rPr lang="en-US" sz="2000" dirty="0">
                <a:latin typeface="Consolas"/>
                <a:cs typeface="Consolas"/>
              </a:rPr>
              <a:t>&gt;	</a:t>
            </a: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file = </a:t>
            </a:r>
            <a:r>
              <a:rPr lang="en-US" sz="2000" dirty="0" err="1">
                <a:latin typeface="Consolas"/>
                <a:cs typeface="Consolas"/>
              </a:rPr>
              <a:t>sc.textFile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smtClean="0">
                <a:latin typeface="Consolas"/>
                <a:cs typeface="Consolas"/>
              </a:rPr>
              <a:t>“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cs typeface="Consolas"/>
              </a:rPr>
              <a:t>alluxio</a:t>
            </a:r>
            <a:r>
              <a:rPr lang="en-US" sz="2000" dirty="0" smtClean="0">
                <a:latin typeface="Consolas"/>
                <a:cs typeface="Consolas"/>
              </a:rPr>
              <a:t>:</a:t>
            </a:r>
            <a:r>
              <a:rPr lang="en-US" sz="2000" dirty="0">
                <a:latin typeface="Consolas"/>
                <a:cs typeface="Consolas"/>
              </a:rPr>
              <a:t>//</a:t>
            </a:r>
            <a:r>
              <a:rPr lang="en-US" sz="2000" dirty="0" err="1">
                <a:latin typeface="Consolas"/>
                <a:cs typeface="Consolas"/>
              </a:rPr>
              <a:t>ip:port</a:t>
            </a:r>
            <a:r>
              <a:rPr lang="en-US" sz="2000" dirty="0">
                <a:latin typeface="Consolas"/>
                <a:cs typeface="Consolas"/>
              </a:rPr>
              <a:t>/path”</a:t>
            </a:r>
            <a:r>
              <a:rPr lang="en-US" sz="2000" dirty="0" smtClean="0">
                <a:latin typeface="Consolas"/>
                <a:cs typeface="Consolas"/>
              </a:rPr>
              <a:t>)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73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219200"/>
          </a:xfrm>
        </p:spPr>
        <p:txBody>
          <a:bodyPr/>
          <a:lstStyle/>
          <a:p>
            <a:r>
              <a:rPr lang="en-US" dirty="0" smtClean="0"/>
              <a:t>HARDWARE TRENDS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7069" y="1676400"/>
            <a:ext cx="2439507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RAM throughput increasing </a:t>
            </a:r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exponentially</a:t>
            </a:r>
          </a:p>
          <a:p>
            <a:endParaRPr lang="en-US" sz="20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Disk throughput increasing </a:t>
            </a:r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slowly</a:t>
            </a:r>
            <a:endParaRPr lang="en-US" sz="20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8" name="Picture 2" descr="http://regmedia.co.uk/2009/05/26/ddr_memory_data_rate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t="-4308" r="-3333" b="-4308"/>
          <a:stretch/>
        </p:blipFill>
        <p:spPr bwMode="auto">
          <a:xfrm>
            <a:off x="914400" y="1763061"/>
            <a:ext cx="2438400" cy="1688398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  <a:ex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3" t="-4308" r="-2563" b="-4308"/>
          <a:stretch/>
        </p:blipFill>
        <p:spPr bwMode="auto">
          <a:xfrm>
            <a:off x="3643173" y="1763061"/>
            <a:ext cx="2499297" cy="1688398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  <a:extLst/>
        </p:spPr>
      </p:pic>
      <p:pic>
        <p:nvPicPr>
          <p:cNvPr id="10" name="Picture 9" descr="Value-Cost-Crossover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2" t="-2471" r="-2822" b="-2471"/>
          <a:stretch/>
        </p:blipFill>
        <p:spPr>
          <a:xfrm>
            <a:off x="914400" y="3727942"/>
            <a:ext cx="5228070" cy="2596658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557069" y="3657600"/>
            <a:ext cx="2227823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Memory prices </a:t>
            </a:r>
            <a:r>
              <a:rPr lang="en-US" sz="20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halving every </a:t>
            </a:r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18 months</a:t>
            </a:r>
          </a:p>
          <a:p>
            <a:endParaRPr lang="en-US" sz="20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2000" b="1" dirty="0" smtClean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Memory Locality is the Key!</a:t>
            </a:r>
            <a:endParaRPr lang="en-US" sz="20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US" dirty="0" smtClean="0"/>
              <a:t>Industry Trend &amp; Alluxio Overview</a:t>
            </a:r>
          </a:p>
          <a:p>
            <a:pPr marL="514350" indent="-457200"/>
            <a:r>
              <a:rPr lang="en-US" dirty="0" smtClean="0"/>
              <a:t>Features and Use Cases</a:t>
            </a:r>
          </a:p>
          <a:p>
            <a:pPr marL="514350" indent="-457200"/>
            <a:r>
              <a:rPr lang="en-US" dirty="0" smtClean="0"/>
              <a:t>Architecture</a:t>
            </a:r>
          </a:p>
          <a:p>
            <a:pPr marL="514350" indent="-457200"/>
            <a:r>
              <a:rPr lang="en-US" b="1" dirty="0" smtClean="0"/>
              <a:t>How to Contribute</a:t>
            </a:r>
          </a:p>
          <a:p>
            <a:pPr marL="514350" indent="-457200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7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85800" y="2693989"/>
            <a:ext cx="7772400" cy="989012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 smtClean="0">
                <a:solidFill>
                  <a:srgbClr val="1357D2"/>
                </a:solidFill>
              </a:rPr>
              <a:t>Alluxio</a:t>
            </a:r>
            <a:r>
              <a:rPr lang="en-US" dirty="0" smtClean="0">
                <a:solidFill>
                  <a:srgbClr val="1357D2"/>
                </a:solidFill>
              </a:rPr>
              <a:t> Code Organization</a:t>
            </a:r>
            <a:endParaRPr lang="en-US" dirty="0">
              <a:solidFill>
                <a:srgbClr val="1357D2"/>
              </a:solidFill>
            </a:endParaRP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r>
              <a:rPr lang="en-US" sz="3600" dirty="0"/>
              <a:t> </a:t>
            </a:r>
            <a:r>
              <a:rPr lang="en-US" sz="33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Open Source Folder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181"/>
            <a:ext cx="8229600" cy="43710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2000" dirty="0" smtClean="0"/>
          </a:p>
        </p:txBody>
      </p:sp>
      <p:pic>
        <p:nvPicPr>
          <p:cNvPr id="4" name="Picture 3" descr="Screen Shot 2016-05-03 at 9.35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12" y="1282988"/>
            <a:ext cx="6457177" cy="4288841"/>
          </a:xfrm>
          <a:prstGeom prst="rect">
            <a:avLst/>
          </a:prstGeom>
        </p:spPr>
      </p:pic>
      <p:sp>
        <p:nvSpPr>
          <p:cNvPr id="6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9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 and Configurations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bin/ </a:t>
            </a:r>
            <a:r>
              <a:rPr lang="en-US" dirty="0" smtClean="0">
                <a:solidFill>
                  <a:srgbClr val="1357D2"/>
                </a:solidFill>
              </a:rPr>
              <a:t>shell scripts for </a:t>
            </a:r>
            <a:r>
              <a:rPr lang="en-US" dirty="0" err="1" smtClean="0">
                <a:solidFill>
                  <a:srgbClr val="1357D2"/>
                </a:solidFill>
              </a:rPr>
              <a:t>Alluxio</a:t>
            </a:r>
            <a:endParaRPr lang="en-US" dirty="0" smtClean="0">
              <a:solidFill>
                <a:srgbClr val="1357D2"/>
              </a:solidFill>
            </a:endParaRPr>
          </a:p>
          <a:p>
            <a:r>
              <a:rPr lang="en-US" dirty="0" smtClean="0"/>
              <a:t>build/ </a:t>
            </a:r>
            <a:r>
              <a:rPr lang="en-US" dirty="0" smtClean="0">
                <a:solidFill>
                  <a:srgbClr val="1357D2"/>
                </a:solidFill>
              </a:rPr>
              <a:t>tools and configuration for building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/ </a:t>
            </a:r>
            <a:r>
              <a:rPr lang="en-US" dirty="0" smtClean="0">
                <a:solidFill>
                  <a:srgbClr val="1357D2"/>
                </a:solidFill>
              </a:rPr>
              <a:t>configuration settings for </a:t>
            </a:r>
            <a:r>
              <a:rPr lang="en-US" dirty="0" err="1" smtClean="0">
                <a:solidFill>
                  <a:srgbClr val="1357D2"/>
                </a:solidFill>
              </a:rPr>
              <a:t>Alluxio</a:t>
            </a:r>
            <a:endParaRPr lang="en-US" dirty="0" smtClean="0">
              <a:solidFill>
                <a:srgbClr val="1357D2"/>
              </a:solidFill>
            </a:endParaRPr>
          </a:p>
          <a:p>
            <a:r>
              <a:rPr lang="en-US" dirty="0" smtClean="0"/>
              <a:t>deploy/ </a:t>
            </a:r>
            <a:r>
              <a:rPr lang="en-US" dirty="0" smtClean="0">
                <a:solidFill>
                  <a:srgbClr val="1357D2"/>
                </a:solidFill>
              </a:rPr>
              <a:t>scripts for deploying </a:t>
            </a:r>
            <a:r>
              <a:rPr lang="en-US" dirty="0" err="1" smtClean="0">
                <a:solidFill>
                  <a:srgbClr val="1357D2"/>
                </a:solidFill>
              </a:rPr>
              <a:t>Alluxio</a:t>
            </a:r>
            <a:endParaRPr lang="en-US" dirty="0" smtClean="0">
              <a:solidFill>
                <a:srgbClr val="1357D2"/>
              </a:solidFill>
            </a:endParaRPr>
          </a:p>
          <a:p>
            <a:r>
              <a:rPr lang="en-US" dirty="0" err="1" smtClean="0"/>
              <a:t>libexec</a:t>
            </a:r>
            <a:r>
              <a:rPr lang="en-US" dirty="0" smtClean="0"/>
              <a:t>/ </a:t>
            </a:r>
            <a:r>
              <a:rPr lang="en-US" dirty="0" smtClean="0">
                <a:solidFill>
                  <a:srgbClr val="1357D2"/>
                </a:solidFill>
              </a:rPr>
              <a:t>internal libraries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3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Tests, Examples, Documentation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docs/ </a:t>
            </a:r>
            <a:r>
              <a:rPr lang="en-US" dirty="0" smtClean="0">
                <a:solidFill>
                  <a:srgbClr val="1357D2"/>
                </a:solidFill>
              </a:rPr>
              <a:t>documentation files</a:t>
            </a:r>
          </a:p>
          <a:p>
            <a:r>
              <a:rPr lang="en-US" dirty="0" smtClean="0"/>
              <a:t>examples/ </a:t>
            </a:r>
            <a:r>
              <a:rPr lang="en-US" dirty="0" smtClean="0">
                <a:solidFill>
                  <a:srgbClr val="1357D2"/>
                </a:solidFill>
              </a:rPr>
              <a:t>examples of using </a:t>
            </a:r>
            <a:r>
              <a:rPr lang="en-US" dirty="0" err="1" smtClean="0">
                <a:solidFill>
                  <a:srgbClr val="1357D2"/>
                </a:solidFill>
              </a:rPr>
              <a:t>Alluxio</a:t>
            </a:r>
            <a:endParaRPr lang="en-US" dirty="0" smtClean="0">
              <a:solidFill>
                <a:srgbClr val="1357D2"/>
              </a:solidFill>
            </a:endParaRPr>
          </a:p>
          <a:p>
            <a:r>
              <a:rPr lang="en-US" dirty="0" err="1" smtClean="0"/>
              <a:t>minicluster</a:t>
            </a:r>
            <a:r>
              <a:rPr lang="en-US" dirty="0" smtClean="0"/>
              <a:t>/ </a:t>
            </a:r>
            <a:r>
              <a:rPr lang="en-US" dirty="0" smtClean="0">
                <a:solidFill>
                  <a:srgbClr val="1357D2"/>
                </a:solidFill>
              </a:rPr>
              <a:t>in-process </a:t>
            </a:r>
            <a:r>
              <a:rPr lang="en-US" dirty="0" err="1" smtClean="0">
                <a:solidFill>
                  <a:srgbClr val="1357D2"/>
                </a:solidFill>
              </a:rPr>
              <a:t>Alluxio</a:t>
            </a:r>
            <a:r>
              <a:rPr lang="en-US" dirty="0" smtClean="0">
                <a:solidFill>
                  <a:srgbClr val="1357D2"/>
                </a:solidFill>
              </a:rPr>
              <a:t> for testing</a:t>
            </a:r>
          </a:p>
          <a:p>
            <a:r>
              <a:rPr lang="en-US" dirty="0" smtClean="0"/>
              <a:t>tests/ </a:t>
            </a:r>
            <a:r>
              <a:rPr lang="en-US" dirty="0" smtClean="0">
                <a:solidFill>
                  <a:srgbClr val="1357D2"/>
                </a:solidFill>
              </a:rPr>
              <a:t>unit tests (using in-process </a:t>
            </a:r>
            <a:r>
              <a:rPr lang="en-US" dirty="0" err="1" smtClean="0">
                <a:solidFill>
                  <a:srgbClr val="1357D2"/>
                </a:solidFill>
              </a:rPr>
              <a:t>Alluxio</a:t>
            </a:r>
            <a:r>
              <a:rPr lang="en-US" dirty="0" smtClean="0">
                <a:solidFill>
                  <a:srgbClr val="1357D2"/>
                </a:solidFill>
              </a:rPr>
              <a:t>)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 Source 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core/ </a:t>
            </a:r>
            <a:r>
              <a:rPr lang="en-US" dirty="0" err="1" smtClean="0">
                <a:solidFill>
                  <a:srgbClr val="1357D2"/>
                </a:solidFill>
              </a:rPr>
              <a:t>Alluxio</a:t>
            </a:r>
            <a:r>
              <a:rPr lang="en-US" dirty="0">
                <a:solidFill>
                  <a:srgbClr val="1357D2"/>
                </a:solidFill>
              </a:rPr>
              <a:t> </a:t>
            </a:r>
            <a:r>
              <a:rPr lang="en-US" dirty="0" smtClean="0">
                <a:solidFill>
                  <a:srgbClr val="1357D2"/>
                </a:solidFill>
              </a:rPr>
              <a:t>client, worker, master code</a:t>
            </a:r>
          </a:p>
          <a:p>
            <a:r>
              <a:rPr lang="en-US" dirty="0" smtClean="0"/>
              <a:t>integration/ </a:t>
            </a:r>
            <a:r>
              <a:rPr lang="en-US" dirty="0" err="1" smtClean="0">
                <a:solidFill>
                  <a:srgbClr val="1357D2"/>
                </a:solidFill>
              </a:rPr>
              <a:t>Mesos</a:t>
            </a:r>
            <a:r>
              <a:rPr lang="en-US" dirty="0" smtClean="0">
                <a:solidFill>
                  <a:srgbClr val="1357D2"/>
                </a:solidFill>
              </a:rPr>
              <a:t>, Yarn, Fuse integration</a:t>
            </a:r>
          </a:p>
          <a:p>
            <a:r>
              <a:rPr lang="en-US" dirty="0" err="1" smtClean="0"/>
              <a:t>keyvalue</a:t>
            </a:r>
            <a:r>
              <a:rPr lang="en-US" dirty="0" smtClean="0"/>
              <a:t>/ </a:t>
            </a:r>
            <a:r>
              <a:rPr lang="en-US" dirty="0" smtClean="0">
                <a:solidFill>
                  <a:srgbClr val="1357D2"/>
                </a:solidFill>
              </a:rPr>
              <a:t>key-value functionality</a:t>
            </a:r>
          </a:p>
          <a:p>
            <a:r>
              <a:rPr lang="en-US" dirty="0" smtClean="0"/>
              <a:t>shell/ </a:t>
            </a:r>
            <a:r>
              <a:rPr lang="en-US" dirty="0" smtClean="0">
                <a:solidFill>
                  <a:srgbClr val="1357D2"/>
                </a:solidFill>
              </a:rPr>
              <a:t>the </a:t>
            </a:r>
            <a:r>
              <a:rPr lang="en-US" dirty="0" err="1" smtClean="0">
                <a:solidFill>
                  <a:srgbClr val="1357D2"/>
                </a:solidFill>
              </a:rPr>
              <a:t>Alluxio</a:t>
            </a:r>
            <a:r>
              <a:rPr lang="en-US" dirty="0" smtClean="0">
                <a:solidFill>
                  <a:srgbClr val="1357D2"/>
                </a:solidFill>
              </a:rPr>
              <a:t> Shell implementation</a:t>
            </a:r>
          </a:p>
          <a:p>
            <a:r>
              <a:rPr lang="en-US" dirty="0" err="1" smtClean="0"/>
              <a:t>underfs</a:t>
            </a:r>
            <a:r>
              <a:rPr lang="en-US" dirty="0" smtClean="0"/>
              <a:t>/ </a:t>
            </a:r>
            <a:r>
              <a:rPr lang="en-US" dirty="0" smtClean="0">
                <a:solidFill>
                  <a:srgbClr val="1357D2"/>
                </a:solidFill>
              </a:rPr>
              <a:t>under </a:t>
            </a:r>
            <a:r>
              <a:rPr lang="en-US" dirty="0" err="1" smtClean="0">
                <a:solidFill>
                  <a:srgbClr val="1357D2"/>
                </a:solidFill>
              </a:rPr>
              <a:t>filesystem</a:t>
            </a:r>
            <a:r>
              <a:rPr lang="en-US" dirty="0" smtClean="0">
                <a:solidFill>
                  <a:srgbClr val="1357D2"/>
                </a:solidFill>
              </a:rPr>
              <a:t> implementations</a:t>
            </a:r>
            <a:endParaRPr lang="en-US" dirty="0">
              <a:solidFill>
                <a:srgbClr val="1357D2"/>
              </a:solidFill>
            </a:endParaRPr>
          </a:p>
          <a:p>
            <a:endParaRPr lang="en-US" dirty="0" smtClean="0">
              <a:solidFill>
                <a:srgbClr val="1357D2"/>
              </a:solidFill>
            </a:endParaRP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4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Contributing to </a:t>
            </a:r>
            <a:r>
              <a:rPr lang="en-US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Workflow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91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</a:p>
          <a:p>
            <a:pPr lvl="1"/>
            <a:r>
              <a:rPr lang="en-US" dirty="0">
                <a:hlinkClick r:id="rId3"/>
              </a:rPr>
              <a:t>https://github.com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	</a:t>
            </a:r>
            <a:endParaRPr lang="en-US" dirty="0" smtClean="0"/>
          </a:p>
          <a:p>
            <a:r>
              <a:rPr lang="en-US" dirty="0" smtClean="0"/>
              <a:t>Adding </a:t>
            </a:r>
            <a:r>
              <a:rPr lang="en-US" dirty="0"/>
              <a:t>an email address to your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endParaRPr lang="en-US" dirty="0" smtClean="0"/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8360" y="43179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>
                <a:solidFill>
                  <a:srgbClr val="1357D2"/>
                </a:solidFill>
              </a:rPr>
              <a:t>http://</a:t>
            </a:r>
            <a:r>
              <a:rPr lang="en-US" dirty="0" err="1">
                <a:solidFill>
                  <a:srgbClr val="1357D2"/>
                </a:solidFill>
              </a:rPr>
              <a:t>tinyurl.com</a:t>
            </a:r>
            <a:r>
              <a:rPr lang="en-US" dirty="0">
                <a:solidFill>
                  <a:srgbClr val="1357D2"/>
                </a:solidFill>
              </a:rPr>
              <a:t>/hn3eo2x</a:t>
            </a:r>
          </a:p>
        </p:txBody>
      </p:sp>
    </p:spTree>
    <p:extLst>
      <p:ext uri="{BB962C8B-B14F-4D97-AF65-F5344CB8AC3E}">
        <p14:creationId xmlns:p14="http://schemas.microsoft.com/office/powerpoint/2010/main" val="380891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Contributing to </a:t>
            </a:r>
            <a:r>
              <a:rPr lang="en-US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Workflow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6038" y="1734761"/>
            <a:ext cx="904452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Sign up on JIRA</a:t>
            </a:r>
          </a:p>
          <a:p>
            <a:r>
              <a:rPr lang="en-US" dirty="0" smtClean="0"/>
              <a:t>View JIRA </a:t>
            </a:r>
            <a:r>
              <a:rPr lang="en-US" dirty="0" err="1" smtClean="0"/>
              <a:t>Alluxio</a:t>
            </a:r>
            <a:r>
              <a:rPr lang="en-US" dirty="0" smtClean="0"/>
              <a:t> project</a:t>
            </a:r>
          </a:p>
          <a:p>
            <a:pPr lvl="1"/>
            <a:r>
              <a:rPr lang="en-US" dirty="0">
                <a:hlinkClick r:id="rId3"/>
              </a:rPr>
              <a:t>https://alluxio.atlassian.net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Take </a:t>
            </a:r>
            <a:r>
              <a:rPr lang="en-US" dirty="0"/>
              <a:t>a New Contributor JIRA </a:t>
            </a:r>
            <a:r>
              <a:rPr lang="en-US" dirty="0" smtClean="0"/>
              <a:t>Ticket</a:t>
            </a:r>
          </a:p>
          <a:p>
            <a:pPr lvl="1"/>
            <a:r>
              <a:rPr lang="en-US" dirty="0" smtClean="0"/>
              <a:t>New Contributor Tasks: 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://tinyurl.com/</a:t>
            </a:r>
            <a:r>
              <a:rPr lang="en-US" dirty="0" smtClean="0">
                <a:hlinkClick r:id="rId4"/>
              </a:rPr>
              <a:t>zamx2xn</a:t>
            </a:r>
            <a:endParaRPr lang="en-US" dirty="0"/>
          </a:p>
          <a:p>
            <a:pPr lvl="1"/>
            <a:r>
              <a:rPr lang="en-US" dirty="0" smtClean="0"/>
              <a:t> Assign tickets </a:t>
            </a:r>
            <a:r>
              <a:rPr lang="en-US" dirty="0"/>
              <a:t>to yourself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0069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>
                <a:solidFill>
                  <a:srgbClr val="1357D2"/>
                </a:solidFill>
              </a:rPr>
              <a:t>http://</a:t>
            </a:r>
            <a:r>
              <a:rPr lang="en-US" dirty="0" err="1">
                <a:solidFill>
                  <a:srgbClr val="1357D2"/>
                </a:solidFill>
              </a:rPr>
              <a:t>tinyurl.com</a:t>
            </a:r>
            <a:r>
              <a:rPr lang="en-US" dirty="0">
                <a:solidFill>
                  <a:srgbClr val="1357D2"/>
                </a:solidFill>
              </a:rPr>
              <a:t>/hn3eo2x</a:t>
            </a:r>
          </a:p>
        </p:txBody>
      </p:sp>
    </p:spTree>
    <p:extLst>
      <p:ext uri="{BB962C8B-B14F-4D97-AF65-F5344CB8AC3E}">
        <p14:creationId xmlns:p14="http://schemas.microsoft.com/office/powerpoint/2010/main" val="185010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68920"/>
            <a:ext cx="8229600" cy="497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algn="l"/>
            <a:r>
              <a:rPr lang="en-US" sz="3000" b="1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Contributing to Alluxio Workflow</a:t>
            </a:r>
            <a:endParaRPr lang="en-US" sz="30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0069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>
                <a:solidFill>
                  <a:srgbClr val="1357D2"/>
                </a:solidFill>
              </a:rPr>
              <a:t>http://</a:t>
            </a:r>
            <a:r>
              <a:rPr lang="en-US" dirty="0" err="1">
                <a:solidFill>
                  <a:srgbClr val="1357D2"/>
                </a:solidFill>
              </a:rPr>
              <a:t>tinyurl.com</a:t>
            </a:r>
            <a:r>
              <a:rPr lang="en-US" dirty="0">
                <a:solidFill>
                  <a:srgbClr val="1357D2"/>
                </a:solidFill>
              </a:rPr>
              <a:t>/hn3eo2x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10236" b="-10236"/>
          <a:stretch>
            <a:fillRect/>
          </a:stretch>
        </p:blipFill>
        <p:spPr>
          <a:xfrm>
            <a:off x="0" y="957199"/>
            <a:ext cx="8992270" cy="4945402"/>
          </a:xfrm>
        </p:spPr>
      </p:pic>
      <p:sp>
        <p:nvSpPr>
          <p:cNvPr id="9" name="Rectangle 8"/>
          <p:cNvSpPr/>
          <p:nvPr/>
        </p:nvSpPr>
        <p:spPr>
          <a:xfrm>
            <a:off x="7152416" y="3432645"/>
            <a:ext cx="1839854" cy="907607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9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Contributing to </a:t>
            </a:r>
            <a:r>
              <a:rPr lang="en-US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Workflow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91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Fork </a:t>
            </a:r>
            <a:r>
              <a:rPr lang="en-US" dirty="0" err="1" smtClean="0"/>
              <a:t>Alluxio</a:t>
            </a:r>
            <a:r>
              <a:rPr lang="en-US" dirty="0" smtClean="0"/>
              <a:t>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Make a local clone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Configure your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email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34455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>
                <a:solidFill>
                  <a:srgbClr val="1357D2"/>
                </a:solidFill>
              </a:rPr>
              <a:t>http://</a:t>
            </a:r>
            <a:r>
              <a:rPr lang="en-US" dirty="0" err="1">
                <a:solidFill>
                  <a:srgbClr val="1357D2"/>
                </a:solidFill>
              </a:rPr>
              <a:t>tinyurl.com</a:t>
            </a:r>
            <a:r>
              <a:rPr lang="en-US" dirty="0">
                <a:solidFill>
                  <a:srgbClr val="1357D2"/>
                </a:solidFill>
              </a:rPr>
              <a:t>/hn3eo2x</a:t>
            </a:r>
          </a:p>
        </p:txBody>
      </p:sp>
      <p:sp>
        <p:nvSpPr>
          <p:cNvPr id="4" name="Rectangle 3"/>
          <p:cNvSpPr/>
          <p:nvPr/>
        </p:nvSpPr>
        <p:spPr>
          <a:xfrm>
            <a:off x="168812" y="3256685"/>
            <a:ext cx="8931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erican Typewriter"/>
                <a:cs typeface="American Typewriter"/>
              </a:rPr>
              <a:t>$ </a:t>
            </a:r>
            <a:r>
              <a:rPr lang="en-US" sz="2400" dirty="0" err="1">
                <a:latin typeface="American Typewriter"/>
                <a:cs typeface="American Typewriter"/>
              </a:rPr>
              <a:t>git</a:t>
            </a:r>
            <a:r>
              <a:rPr lang="en-US" sz="2400" dirty="0">
                <a:latin typeface="American Typewriter"/>
                <a:cs typeface="American Typewriter"/>
              </a:rPr>
              <a:t> clone https://</a:t>
            </a:r>
            <a:r>
              <a:rPr lang="en-US" sz="2400" dirty="0" err="1">
                <a:latin typeface="American Typewriter"/>
                <a:cs typeface="American Typewriter"/>
              </a:rPr>
              <a:t>github.com</a:t>
            </a:r>
            <a:r>
              <a:rPr lang="en-US" sz="2400" dirty="0">
                <a:latin typeface="American Typewriter"/>
                <a:cs typeface="American Typewriter"/>
              </a:rPr>
              <a:t>/YOUR-USERNAME/</a:t>
            </a:r>
            <a:r>
              <a:rPr lang="en-US" sz="2400" dirty="0" err="1">
                <a:latin typeface="American Typewriter"/>
                <a:cs typeface="American Typewriter"/>
              </a:rPr>
              <a:t>alluxio.git</a:t>
            </a:r>
            <a:endParaRPr lang="en-US" sz="2400" dirty="0">
              <a:latin typeface="American Typewriter"/>
              <a:cs typeface="American Typewriter"/>
            </a:endParaRPr>
          </a:p>
          <a:p>
            <a:r>
              <a:rPr lang="en-US" sz="2400" dirty="0">
                <a:latin typeface="American Typewriter"/>
                <a:cs typeface="American Typewriter"/>
              </a:rPr>
              <a:t>$ cd </a:t>
            </a:r>
            <a:r>
              <a:rPr lang="en-US" sz="2400" dirty="0" err="1">
                <a:latin typeface="American Typewriter"/>
                <a:cs typeface="American Typewriter"/>
              </a:rPr>
              <a:t>alluxio</a:t>
            </a:r>
            <a:endParaRPr lang="en-US" sz="2400" dirty="0">
              <a:latin typeface="American Typewriter"/>
              <a:cs typeface="American Typewrit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812" y="4922431"/>
            <a:ext cx="8694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merican Typewriter"/>
                <a:cs typeface="American Typewriter"/>
              </a:rPr>
              <a:t>$ </a:t>
            </a:r>
            <a:r>
              <a:rPr lang="en-US" sz="2400" dirty="0" err="1" smtClean="0">
                <a:latin typeface="American Typewriter"/>
                <a:cs typeface="American Typewriter"/>
              </a:rPr>
              <a:t>git</a:t>
            </a:r>
            <a:r>
              <a:rPr lang="en-US" sz="2400" dirty="0" smtClean="0">
                <a:latin typeface="American Typewriter"/>
                <a:cs typeface="American Typewriter"/>
              </a:rPr>
              <a:t> </a:t>
            </a:r>
            <a:r>
              <a:rPr lang="en-US" sz="2400" dirty="0" err="1">
                <a:latin typeface="American Typewriter"/>
                <a:cs typeface="American Typewriter"/>
              </a:rPr>
              <a:t>config</a:t>
            </a:r>
            <a:r>
              <a:rPr lang="en-US" sz="2400" dirty="0">
                <a:latin typeface="American Typewriter"/>
                <a:cs typeface="American Typewriter"/>
              </a:rPr>
              <a:t> --global </a:t>
            </a:r>
            <a:r>
              <a:rPr lang="en-US" sz="2400" dirty="0" err="1">
                <a:latin typeface="American Typewriter"/>
                <a:cs typeface="American Typewriter"/>
              </a:rPr>
              <a:t>user.email</a:t>
            </a:r>
            <a:r>
              <a:rPr lang="en-US" sz="2400" dirty="0">
                <a:latin typeface="American Typewriter"/>
                <a:cs typeface="American Typewriter"/>
              </a:rPr>
              <a:t> "</a:t>
            </a:r>
            <a:r>
              <a:rPr lang="en-US" sz="2400" dirty="0" err="1">
                <a:latin typeface="American Typewriter"/>
                <a:cs typeface="American Typewriter"/>
              </a:rPr>
              <a:t>your_email@example.com</a:t>
            </a:r>
            <a:r>
              <a:rPr lang="en-US" sz="2400" dirty="0">
                <a:latin typeface="American Typewriter"/>
                <a:cs typeface="American Typewrite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99525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657350" y="76200"/>
            <a:ext cx="5829300" cy="1219200"/>
          </a:xfrm>
        </p:spPr>
        <p:txBody>
          <a:bodyPr/>
          <a:lstStyle/>
          <a:p>
            <a:r>
              <a:rPr lang="en-US" dirty="0"/>
              <a:t>BIG DATA ECOSYSTEM YESTERDAY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9" y="2514600"/>
            <a:ext cx="1028700" cy="4397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1" y="4419602"/>
            <a:ext cx="1082900" cy="463463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4514850" y="3200400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z="1800" kern="0">
                <a:solidFill>
                  <a:sysClr val="windowText" lastClr="000000"/>
                </a:solidFill>
              </a:rPr>
              <a:pPr/>
              <a:t>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93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Contributing to </a:t>
            </a:r>
            <a:r>
              <a:rPr lang="en-US" sz="3000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Workflow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93636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Develop </a:t>
            </a:r>
            <a:r>
              <a:rPr lang="en-US" dirty="0" smtClean="0"/>
              <a:t>in local repository</a:t>
            </a:r>
          </a:p>
          <a:p>
            <a:r>
              <a:rPr lang="en-US" dirty="0" smtClean="0"/>
              <a:t>Submit Pull Requests</a:t>
            </a:r>
          </a:p>
          <a:p>
            <a:pPr lvl="1"/>
            <a:r>
              <a:rPr lang="en-US" dirty="0" smtClean="0"/>
              <a:t>Code reviews are done in Pull Requests</a:t>
            </a:r>
          </a:p>
          <a:p>
            <a:r>
              <a:rPr lang="en-US" dirty="0" smtClean="0"/>
              <a:t>Pull Requests merged after 2 LGTM’s </a:t>
            </a:r>
          </a:p>
          <a:p>
            <a:pPr lvl="1"/>
            <a:r>
              <a:rPr lang="en-US" dirty="0" smtClean="0"/>
              <a:t>“looks good to me”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8360" y="524522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>
                <a:solidFill>
                  <a:srgbClr val="1357D2"/>
                </a:solidFill>
              </a:rPr>
              <a:t>http://</a:t>
            </a:r>
            <a:r>
              <a:rPr lang="en-US" dirty="0" err="1">
                <a:solidFill>
                  <a:srgbClr val="1357D2"/>
                </a:solidFill>
              </a:rPr>
              <a:t>tinyurl.com</a:t>
            </a:r>
            <a:r>
              <a:rPr lang="en-US" dirty="0">
                <a:solidFill>
                  <a:srgbClr val="1357D2"/>
                </a:solidFill>
              </a:rPr>
              <a:t>/hn3eo2x</a:t>
            </a:r>
          </a:p>
        </p:txBody>
      </p:sp>
    </p:spTree>
    <p:extLst>
      <p:ext uri="{BB962C8B-B14F-4D97-AF65-F5344CB8AC3E}">
        <p14:creationId xmlns:p14="http://schemas.microsoft.com/office/powerpoint/2010/main" val="326604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US" dirty="0" smtClean="0"/>
              <a:t>Industry Trend &amp; Alluxio Overview</a:t>
            </a:r>
          </a:p>
          <a:p>
            <a:pPr marL="514350" indent="-457200"/>
            <a:r>
              <a:rPr lang="en-US" dirty="0" smtClean="0"/>
              <a:t>Features and Use Cases</a:t>
            </a:r>
          </a:p>
          <a:p>
            <a:pPr marL="514350" indent="-457200"/>
            <a:r>
              <a:rPr lang="en-US" dirty="0" smtClean="0"/>
              <a:t>Architecture</a:t>
            </a:r>
          </a:p>
          <a:p>
            <a:pPr marL="514350" indent="-457200"/>
            <a:r>
              <a:rPr lang="en-US" dirty="0" smtClean="0"/>
              <a:t>How to Contribute</a:t>
            </a:r>
          </a:p>
          <a:p>
            <a:pPr marL="514350" indent="-457200"/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5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Source Sans Pro"/>
              <a:buNone/>
            </a:pPr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Takeaway: When to use </a:t>
            </a:r>
            <a:r>
              <a:rPr lang="en-US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Two or more jobs access the same dataset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Job(s) may not always succeed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Spark with memory/GC pressure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Jobs/Apps are pipelined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Resulting data does not need to be immediately persisted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Interact with remote data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rPr>
              <a:t>Data stored across different storage systems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5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Source Sans Pro"/>
              <a:buNone/>
            </a:pPr>
            <a:r>
              <a:rPr lang="en-US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Join the community</a:t>
            </a:r>
            <a:endParaRPr lang="en-US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/>
              <a:t>Follow the contribution workflow and create a PR 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0500" y="348924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>
                <a:solidFill>
                  <a:srgbClr val="1357D2"/>
                </a:solidFill>
              </a:rPr>
              <a:t>http://</a:t>
            </a:r>
            <a:r>
              <a:rPr lang="en-US" dirty="0" err="1">
                <a:solidFill>
                  <a:srgbClr val="1357D2"/>
                </a:solidFill>
              </a:rPr>
              <a:t>tinyurl.com</a:t>
            </a:r>
            <a:r>
              <a:rPr lang="en-US" dirty="0">
                <a:solidFill>
                  <a:srgbClr val="1357D2"/>
                </a:solidFill>
              </a:rPr>
              <a:t>/hn3eo2x</a:t>
            </a:r>
          </a:p>
        </p:txBody>
      </p:sp>
    </p:spTree>
    <p:extLst>
      <p:ext uri="{BB962C8B-B14F-4D97-AF65-F5344CB8AC3E}">
        <p14:creationId xmlns:p14="http://schemas.microsoft.com/office/powerpoint/2010/main" val="428898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85800" y="2693989"/>
            <a:ext cx="7772400" cy="989012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Try out </a:t>
            </a:r>
            <a:r>
              <a:rPr lang="en-US" b="1" dirty="0" err="1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Alluxio</a:t>
            </a:r>
            <a:r>
              <a:rPr lang="en-US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1.2.0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3527773"/>
            <a:ext cx="7772400" cy="989012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3200" dirty="0">
                <a:solidFill>
                  <a:srgbClr val="1357D2"/>
                </a:solidFill>
              </a:rPr>
              <a:t>http://</a:t>
            </a:r>
            <a:r>
              <a:rPr lang="en-US" sz="3200" dirty="0" err="1">
                <a:solidFill>
                  <a:srgbClr val="1357D2"/>
                </a:solidFill>
              </a:rPr>
              <a:t>www.alluxio.org</a:t>
            </a:r>
            <a:r>
              <a:rPr lang="en-US" sz="3200" dirty="0">
                <a:solidFill>
                  <a:srgbClr val="1357D2"/>
                </a:solidFill>
              </a:rPr>
              <a:t>/</a:t>
            </a:r>
            <a:r>
              <a:rPr lang="en-US" sz="3200" dirty="0" smtClean="0">
                <a:solidFill>
                  <a:srgbClr val="1357D2"/>
                </a:solidFill>
              </a:rPr>
              <a:t>releases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4076700" y="6477000"/>
            <a:ext cx="990600" cy="2444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D5E30B-97F8-6A48-9184-3F4A94A2EC2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27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Resources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57200" y="127714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9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•"/>
            </a:pPr>
            <a:r>
              <a:rPr lang="en-US" sz="2400" b="1" dirty="0" err="1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Alluxio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 Project: 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  <a:hlinkClick r:id="rId3"/>
              </a:rPr>
              <a:t>http://www.alluxio.org</a:t>
            </a:r>
          </a:p>
          <a:p>
            <a:pPr marL="342900" lvl="0" indent="-342900" rtl="0">
              <a:lnSpc>
                <a:spcPct val="190000"/>
              </a:lnSpc>
              <a:spcBef>
                <a:spcPts val="560"/>
              </a:spcBef>
              <a:buClr>
                <a:srgbClr val="000000"/>
              </a:buClr>
              <a:buSzPct val="100000"/>
              <a:buChar char="•"/>
            </a:pP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Development: 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  <a:hlinkClick r:id="rId4"/>
              </a:rPr>
              <a:t>https://github.com/Alluxio/alluxio</a:t>
            </a:r>
          </a:p>
          <a:p>
            <a:pPr marL="342900" lvl="0" indent="-342900" rtl="0">
              <a:lnSpc>
                <a:spcPct val="190000"/>
              </a:lnSpc>
              <a:spcBef>
                <a:spcPts val="560"/>
              </a:spcBef>
              <a:buClr>
                <a:srgbClr val="000000"/>
              </a:buClr>
              <a:buSzPct val="100000"/>
              <a:buChar char="•"/>
            </a:pP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Meet Friends: 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  <a:hlinkClick r:id="rId5"/>
              </a:rPr>
              <a:t>http://www.meetup.com/Alluxio</a:t>
            </a:r>
          </a:p>
          <a:p>
            <a:pPr marL="342900" lvl="0" indent="-342900" rtl="0">
              <a:lnSpc>
                <a:spcPct val="190000"/>
              </a:lnSpc>
              <a:spcBef>
                <a:spcPts val="560"/>
              </a:spcBef>
              <a:buClr>
                <a:srgbClr val="000000"/>
              </a:buClr>
              <a:buSzPct val="100000"/>
              <a:buChar char="•"/>
            </a:pPr>
            <a:r>
              <a:rPr lang="en-US" sz="2400" b="1" dirty="0" err="1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Alluxio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, Inc.: 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  <a:hlinkClick r:id="rId6"/>
              </a:rPr>
              <a:t>http://www.alluxio.com</a:t>
            </a:r>
          </a:p>
          <a:p>
            <a:pPr marL="342900" lvl="0" indent="-342900">
              <a:lnSpc>
                <a:spcPct val="190000"/>
              </a:lnSpc>
              <a:spcBef>
                <a:spcPts val="560"/>
              </a:spcBef>
              <a:buClr>
                <a:srgbClr val="000000"/>
              </a:buClr>
              <a:buSzPct val="100000"/>
              <a:buChar char="•"/>
            </a:pP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Training: 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  <a:hlinkClick r:id="rId7"/>
              </a:rPr>
              <a:t>http://www.alluxio.com/alluxio-training/</a:t>
            </a:r>
            <a:endParaRPr lang="en-US" sz="2400" b="1" dirty="0">
              <a:solidFill>
                <a:srgbClr val="3C4650"/>
              </a:solidFill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 Semibold" charset="0"/>
              <a:ea typeface="Source Sans Pro Semibold" charset="0"/>
              <a:cs typeface="Source Sans Pro Semibold" charset="0"/>
              <a:sym typeface="Source Sans Pro"/>
              <a:hlinkClick r:id="rId6"/>
            </a:endParaRPr>
          </a:p>
          <a:p>
            <a:pPr marL="342900" lvl="0" indent="-342900" rtl="0">
              <a:lnSpc>
                <a:spcPct val="190000"/>
              </a:lnSpc>
              <a:spcBef>
                <a:spcPts val="560"/>
              </a:spcBef>
              <a:buClr>
                <a:srgbClr val="000000"/>
              </a:buClr>
              <a:buSzPct val="100000"/>
              <a:buChar char="•"/>
            </a:pP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</a:rPr>
              <a:t>Contact us: </a:t>
            </a:r>
            <a:r>
              <a:rPr lang="en-US" sz="2400" b="1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  <a:sym typeface="Source Sans Pro"/>
                <a:hlinkClick r:id="rId8"/>
              </a:rPr>
              <a:t>info@alluxio.com</a:t>
            </a:r>
          </a:p>
        </p:txBody>
      </p:sp>
    </p:spTree>
    <p:extLst>
      <p:ext uri="{BB962C8B-B14F-4D97-AF65-F5344CB8AC3E}">
        <p14:creationId xmlns:p14="http://schemas.microsoft.com/office/powerpoint/2010/main" val="162464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32" b="36732"/>
          <a:stretch>
            <a:fillRect/>
          </a:stretch>
        </p:blipFill>
        <p:spPr>
          <a:xfrm>
            <a:off x="-7162800" y="-609600"/>
            <a:ext cx="23079488" cy="4083049"/>
          </a:xfrm>
        </p:spPr>
      </p:pic>
      <p:sp>
        <p:nvSpPr>
          <p:cNvPr id="8" name="Text Placeholder 7"/>
          <p:cNvSpPr txBox="1">
            <a:spLocks/>
          </p:cNvSpPr>
          <p:nvPr/>
        </p:nvSpPr>
        <p:spPr>
          <a:xfrm>
            <a:off x="685800" y="4800600"/>
            <a:ext cx="10515600" cy="106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4650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Contact us anytime at </a:t>
            </a:r>
            <a:r>
              <a:rPr lang="en-US" dirty="0" smtClean="0">
                <a:solidFill>
                  <a:srgbClr val="076CDF"/>
                </a:solidFill>
                <a:hlinkClick r:id="rId4"/>
              </a:rPr>
              <a:t>info@alluxio.com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Follow us on Twitter </a:t>
            </a:r>
            <a:r>
              <a:rPr lang="en-US" dirty="0" smtClean="0">
                <a:solidFill>
                  <a:srgbClr val="076CDF"/>
                </a:solidFill>
              </a:rPr>
              <a:t>@</a:t>
            </a:r>
            <a:r>
              <a:rPr lang="en-US" dirty="0" smtClean="0">
                <a:solidFill>
                  <a:srgbClr val="076CDF"/>
                </a:solidFill>
                <a:hlinkClick r:id="rId5"/>
              </a:rPr>
              <a:t>Alluxio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Check out </a:t>
            </a:r>
            <a:r>
              <a:rPr lang="en-US" dirty="0" smtClean="0">
                <a:solidFill>
                  <a:srgbClr val="076CDF"/>
                </a:solidFill>
                <a:hlinkClick r:id="rId6"/>
              </a:rPr>
              <a:t>www.alluxio.com</a:t>
            </a:r>
            <a:r>
              <a:rPr lang="en-US" dirty="0" smtClean="0">
                <a:solidFill>
                  <a:srgbClr val="076CD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76CDF"/>
                </a:solidFill>
                <a:hlinkClick r:id="rId7"/>
              </a:rPr>
              <a:t>www.alluxio.org</a:t>
            </a:r>
            <a:r>
              <a:rPr lang="en-US" dirty="0" smtClean="0"/>
              <a:t>.</a:t>
            </a:r>
            <a:endParaRPr lang="en-US" dirty="0" smtClean="0">
              <a:solidFill>
                <a:srgbClr val="076CD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4"/>
          <p:cNvSpPr>
            <a:spLocks noGrp="1"/>
          </p:cNvSpPr>
          <p:nvPr>
            <p:ph type="ctrTitle"/>
          </p:nvPr>
        </p:nvSpPr>
        <p:spPr>
          <a:xfrm>
            <a:off x="685800" y="3962400"/>
            <a:ext cx="7772400" cy="6096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76CD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Thank you!</a:t>
            </a:r>
            <a:endParaRPr lang="en-US" sz="3000" b="1" dirty="0">
              <a:solidFill>
                <a:srgbClr val="076CD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0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rmAutofit fontScale="90000"/>
          </a:bodyPr>
          <a:lstStyle/>
          <a:p>
            <a:pPr algn="l"/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181"/>
            <a:ext cx="8229600" cy="43710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20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696838"/>
            <a:ext cx="7772400" cy="1464325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>
                <a:solidFill>
                  <a:srgbClr val="D7123E"/>
                </a:solidFill>
              </a:rPr>
              <a:t>What if memory capacity is still not enough?</a:t>
            </a:r>
            <a:endParaRPr lang="en-US" dirty="0">
              <a:solidFill>
                <a:srgbClr val="D712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2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err="1" smtClean="0"/>
              <a:t>Alluxio</a:t>
            </a:r>
            <a:r>
              <a:rPr lang="en-US" sz="3600" dirty="0" smtClean="0"/>
              <a:t> Manages All Local Storage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1381161" y="2600231"/>
            <a:ext cx="6381679" cy="2355137"/>
            <a:chOff x="375495" y="3063955"/>
            <a:chExt cx="8451005" cy="2623831"/>
          </a:xfrm>
        </p:grpSpPr>
        <p:sp>
          <p:nvSpPr>
            <p:cNvPr id="7" name="Isosceles Triangle 6"/>
            <p:cNvSpPr/>
            <p:nvPr/>
          </p:nvSpPr>
          <p:spPr>
            <a:xfrm>
              <a:off x="375495" y="3101726"/>
              <a:ext cx="8451005" cy="2586060"/>
            </a:xfrm>
            <a:prstGeom prst="triangle">
              <a:avLst>
                <a:gd name="adj" fmla="val 48914"/>
              </a:avLst>
            </a:prstGeom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712389" y="3111484"/>
              <a:ext cx="5724071" cy="1734539"/>
            </a:xfrm>
            <a:prstGeom prst="triangle">
              <a:avLst>
                <a:gd name="adj" fmla="val 48914"/>
              </a:avLst>
            </a:prstGeom>
            <a:solidFill>
              <a:srgbClr val="5BC3E4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3079579" y="3063955"/>
              <a:ext cx="2924879" cy="935059"/>
            </a:xfrm>
            <a:prstGeom prst="triangle">
              <a:avLst/>
            </a:prstGeom>
            <a:solidFill>
              <a:srgbClr val="1357D2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20291" y="3342126"/>
              <a:ext cx="1592102" cy="905847"/>
              <a:chOff x="2551700" y="3136435"/>
              <a:chExt cx="1971707" cy="905847"/>
            </a:xfrm>
          </p:grpSpPr>
          <p:pic>
            <p:nvPicPr>
              <p:cNvPr id="25" name="Picture 24" descr="dr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700" y="3136435"/>
                <a:ext cx="905847" cy="905847"/>
              </a:xfrm>
              <a:prstGeom prst="rect">
                <a:avLst/>
              </a:prstGeom>
            </p:spPr>
          </p:pic>
          <p:pic>
            <p:nvPicPr>
              <p:cNvPr id="26" name="Picture 25" descr="dr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7560" y="3136435"/>
                <a:ext cx="905847" cy="905847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2915072" y="4184473"/>
              <a:ext cx="3117752" cy="608608"/>
              <a:chOff x="2748327" y="4140075"/>
              <a:chExt cx="3423901" cy="716506"/>
            </a:xfrm>
          </p:grpSpPr>
          <p:pic>
            <p:nvPicPr>
              <p:cNvPr id="21" name="Picture 20" descr="ssd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3257" y="4140075"/>
                <a:ext cx="716506" cy="716506"/>
              </a:xfrm>
              <a:prstGeom prst="rect">
                <a:avLst/>
              </a:prstGeom>
            </p:spPr>
          </p:pic>
          <p:pic>
            <p:nvPicPr>
              <p:cNvPr id="22" name="Picture 21" descr="ssd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0792" y="4140075"/>
                <a:ext cx="716506" cy="716506"/>
              </a:xfrm>
              <a:prstGeom prst="rect">
                <a:avLst/>
              </a:prstGeom>
            </p:spPr>
          </p:pic>
          <p:pic>
            <p:nvPicPr>
              <p:cNvPr id="23" name="Picture 22" descr="ssd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8327" y="4140075"/>
                <a:ext cx="716506" cy="716506"/>
              </a:xfrm>
              <a:prstGeom prst="rect">
                <a:avLst/>
              </a:prstGeom>
            </p:spPr>
          </p:pic>
          <p:pic>
            <p:nvPicPr>
              <p:cNvPr id="24" name="Picture 23" descr="ssd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722" y="4140075"/>
                <a:ext cx="716506" cy="716506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2014109" y="5034643"/>
              <a:ext cx="5052547" cy="564402"/>
              <a:chOff x="1558704" y="4947295"/>
              <a:chExt cx="5553057" cy="651750"/>
            </a:xfrm>
          </p:grpSpPr>
          <p:pic>
            <p:nvPicPr>
              <p:cNvPr id="14" name="Picture 13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356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5" name="Picture 14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240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6" name="Picture 15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2472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7" name="Picture 16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8704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8" name="Picture 17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588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9" name="Picture 18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125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20" name="Picture 19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0011" y="4947295"/>
                <a:ext cx="651750" cy="651750"/>
              </a:xfrm>
              <a:prstGeom prst="rect">
                <a:avLst/>
              </a:prstGeom>
            </p:spPr>
          </p:pic>
        </p:grpSp>
      </p:grpSp>
      <p:sp>
        <p:nvSpPr>
          <p:cNvPr id="27" name="Title 1"/>
          <p:cNvSpPr txBox="1">
            <a:spLocks/>
          </p:cNvSpPr>
          <p:nvPr/>
        </p:nvSpPr>
        <p:spPr>
          <a:xfrm>
            <a:off x="5042241" y="2636523"/>
            <a:ext cx="1490215" cy="62239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</a:rPr>
              <a:t>MEM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6067660" y="3466144"/>
            <a:ext cx="1490215" cy="62239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</a:rPr>
              <a:t>SSD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162423" y="4216006"/>
            <a:ext cx="1490215" cy="62239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</a:rPr>
              <a:t>HDD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0800000">
            <a:off x="564611" y="2503795"/>
            <a:ext cx="618303" cy="1243982"/>
          </a:xfrm>
          <a:prstGeom prst="downArrow">
            <a:avLst/>
          </a:prstGeom>
          <a:gradFill flip="none" rotWithShape="1">
            <a:gsLst>
              <a:gs pos="0">
                <a:srgbClr val="5BC3E4"/>
              </a:gs>
              <a:gs pos="100000">
                <a:srgbClr val="1357D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0800000" flipV="1">
            <a:off x="564611" y="3737025"/>
            <a:ext cx="618303" cy="1243982"/>
          </a:xfrm>
          <a:prstGeom prst="downArrow">
            <a:avLst/>
          </a:prstGeom>
          <a:gradFill flip="none" rotWithShape="1">
            <a:gsLst>
              <a:gs pos="0">
                <a:srgbClr val="5BC3E4"/>
              </a:gs>
              <a:gs pos="100000">
                <a:schemeClr val="tx1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564611" y="1836609"/>
            <a:ext cx="1490215" cy="62239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0000"/>
                </a:solidFill>
              </a:rPr>
              <a:t>Faster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564611" y="5018915"/>
            <a:ext cx="2734282" cy="62239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0000"/>
                </a:solidFill>
              </a:rPr>
              <a:t>Higher Capacity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95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z="1800" kern="0">
                <a:solidFill>
                  <a:sysClr val="windowText" lastClr="000000"/>
                </a:solidFill>
              </a:rPr>
              <a:pPr/>
              <a:t>7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657350" y="76200"/>
            <a:ext cx="5829300" cy="1219200"/>
          </a:xfrm>
        </p:spPr>
        <p:txBody>
          <a:bodyPr/>
          <a:lstStyle/>
          <a:p>
            <a:r>
              <a:rPr lang="en-US" dirty="0"/>
              <a:t>BIG DATA ECOSYSTEM </a:t>
            </a:r>
            <a:r>
              <a:rPr lang="en-US" dirty="0" smtClean="0"/>
              <a:t>TODAY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816" y="1982942"/>
            <a:ext cx="1028700" cy="4397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91" y="5571523"/>
            <a:ext cx="1082900" cy="4634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57" y="5329708"/>
            <a:ext cx="471843" cy="84249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789156" y="1747980"/>
            <a:ext cx="5211844" cy="4421910"/>
            <a:chOff x="2194873" y="1752600"/>
            <a:chExt cx="6949126" cy="442191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687" y="1867620"/>
              <a:ext cx="1171004" cy="4274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1578" y="1794677"/>
              <a:ext cx="1061222" cy="57330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1091" y="1752600"/>
              <a:ext cx="581596" cy="65745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94873" y="5606336"/>
              <a:ext cx="1234351" cy="30645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5336638"/>
              <a:ext cx="837872" cy="83787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91" y="5519839"/>
              <a:ext cx="1498600" cy="47147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5291" y="1851578"/>
              <a:ext cx="1041277" cy="4595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382000" y="1987562"/>
              <a:ext cx="761999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000" b="1" kern="0" dirty="0">
                  <a:solidFill>
                    <a:srgbClr val="00000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…</a:t>
              </a:r>
              <a:endParaRPr lang="en-US" sz="1000" b="1" kern="0" dirty="0">
                <a:solidFill>
                  <a:srgbClr val="00000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82000" y="5632464"/>
              <a:ext cx="761999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000" b="1" kern="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…</a:t>
              </a:r>
              <a:endParaRPr lang="en-US" sz="1000" b="1" kern="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7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Configurable Storage Tiers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3423118" y="1586194"/>
            <a:ext cx="2208688" cy="1062769"/>
            <a:chOff x="3079579" y="3063955"/>
            <a:chExt cx="2924879" cy="1184018"/>
          </a:xfrm>
        </p:grpSpPr>
        <p:sp>
          <p:nvSpPr>
            <p:cNvPr id="10" name="Isosceles Triangle 9"/>
            <p:cNvSpPr/>
            <p:nvPr/>
          </p:nvSpPr>
          <p:spPr>
            <a:xfrm>
              <a:off x="3079579" y="3063955"/>
              <a:ext cx="2924879" cy="935059"/>
            </a:xfrm>
            <a:prstGeom prst="triangle">
              <a:avLst/>
            </a:prstGeom>
            <a:solidFill>
              <a:srgbClr val="1357D2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20291" y="3342126"/>
              <a:ext cx="1592102" cy="905847"/>
              <a:chOff x="2551700" y="3136435"/>
              <a:chExt cx="1971707" cy="905847"/>
            </a:xfrm>
          </p:grpSpPr>
          <p:pic>
            <p:nvPicPr>
              <p:cNvPr id="25" name="Picture 24" descr="dr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700" y="3136435"/>
                <a:ext cx="905847" cy="905847"/>
              </a:xfrm>
              <a:prstGeom prst="rect">
                <a:avLst/>
              </a:prstGeom>
            </p:spPr>
          </p:pic>
          <p:pic>
            <p:nvPicPr>
              <p:cNvPr id="26" name="Picture 25" descr="dr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7560" y="3136435"/>
                <a:ext cx="905847" cy="905847"/>
              </a:xfrm>
              <a:prstGeom prst="rect">
                <a:avLst/>
              </a:prstGeom>
            </p:spPr>
          </p:pic>
        </p:grpSp>
      </p:grpSp>
      <p:sp>
        <p:nvSpPr>
          <p:cNvPr id="27" name="Title 1"/>
          <p:cNvSpPr txBox="1">
            <a:spLocks/>
          </p:cNvSpPr>
          <p:nvPr/>
        </p:nvSpPr>
        <p:spPr>
          <a:xfrm>
            <a:off x="5364493" y="1622484"/>
            <a:ext cx="2312771" cy="62239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0000"/>
                </a:solidFill>
              </a:rPr>
              <a:t>MEM only</a:t>
            </a:r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390701" y="2829452"/>
            <a:ext cx="4322466" cy="1599562"/>
            <a:chOff x="1712389" y="3063955"/>
            <a:chExt cx="5724071" cy="1782068"/>
          </a:xfrm>
        </p:grpSpPr>
        <p:sp>
          <p:nvSpPr>
            <p:cNvPr id="36" name="Isosceles Triangle 35"/>
            <p:cNvSpPr/>
            <p:nvPr/>
          </p:nvSpPr>
          <p:spPr>
            <a:xfrm>
              <a:off x="1712389" y="3111484"/>
              <a:ext cx="5724071" cy="1734539"/>
            </a:xfrm>
            <a:prstGeom prst="triangle">
              <a:avLst>
                <a:gd name="adj" fmla="val 48914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3079579" y="3063955"/>
              <a:ext cx="2924879" cy="935059"/>
            </a:xfrm>
            <a:prstGeom prst="triangle">
              <a:avLst/>
            </a:prstGeom>
            <a:solidFill>
              <a:srgbClr val="1357D2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720291" y="3342126"/>
              <a:ext cx="1592102" cy="905847"/>
              <a:chOff x="2551700" y="3136435"/>
              <a:chExt cx="1971707" cy="905847"/>
            </a:xfrm>
          </p:grpSpPr>
          <p:pic>
            <p:nvPicPr>
              <p:cNvPr id="52" name="Picture 51" descr="dr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700" y="3136435"/>
                <a:ext cx="905847" cy="905847"/>
              </a:xfrm>
              <a:prstGeom prst="rect">
                <a:avLst/>
              </a:prstGeom>
            </p:spPr>
          </p:pic>
          <p:pic>
            <p:nvPicPr>
              <p:cNvPr id="53" name="Picture 52" descr="dr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7560" y="3136435"/>
                <a:ext cx="905847" cy="905847"/>
              </a:xfrm>
              <a:prstGeom prst="rect">
                <a:avLst/>
              </a:prstGeom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757364" y="4232235"/>
              <a:ext cx="3566031" cy="564402"/>
              <a:chOff x="2375588" y="4020703"/>
              <a:chExt cx="3919287" cy="651750"/>
            </a:xfrm>
          </p:grpSpPr>
          <p:pic>
            <p:nvPicPr>
              <p:cNvPr id="41" name="Picture 40" descr="hd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355" y="4020703"/>
                <a:ext cx="651751" cy="651750"/>
              </a:xfrm>
              <a:prstGeom prst="rect">
                <a:avLst/>
              </a:prstGeom>
            </p:spPr>
          </p:pic>
          <p:pic>
            <p:nvPicPr>
              <p:cNvPr id="42" name="Picture 41" descr="hd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241" y="4020703"/>
                <a:ext cx="651751" cy="651750"/>
              </a:xfrm>
              <a:prstGeom prst="rect">
                <a:avLst/>
              </a:prstGeom>
            </p:spPr>
          </p:pic>
          <p:pic>
            <p:nvPicPr>
              <p:cNvPr id="43" name="Picture 42" descr="hd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2472" y="4020703"/>
                <a:ext cx="651751" cy="651750"/>
              </a:xfrm>
              <a:prstGeom prst="rect">
                <a:avLst/>
              </a:prstGeom>
            </p:spPr>
          </p:pic>
          <p:pic>
            <p:nvPicPr>
              <p:cNvPr id="45" name="Picture 44" descr="hd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588" y="4020703"/>
                <a:ext cx="651751" cy="651750"/>
              </a:xfrm>
              <a:prstGeom prst="rect">
                <a:avLst/>
              </a:prstGeom>
            </p:spPr>
          </p:pic>
          <p:pic>
            <p:nvPicPr>
              <p:cNvPr id="46" name="Picture 45" descr="hd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124" y="4020703"/>
                <a:ext cx="651751" cy="651750"/>
              </a:xfrm>
              <a:prstGeom prst="rect">
                <a:avLst/>
              </a:prstGeom>
            </p:spPr>
          </p:pic>
        </p:grpSp>
      </p:grpSp>
      <p:sp>
        <p:nvSpPr>
          <p:cNvPr id="54" name="Title 1"/>
          <p:cNvSpPr txBox="1">
            <a:spLocks/>
          </p:cNvSpPr>
          <p:nvPr/>
        </p:nvSpPr>
        <p:spPr>
          <a:xfrm>
            <a:off x="5968059" y="3282897"/>
            <a:ext cx="2249456" cy="62239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0000"/>
                </a:solidFill>
              </a:rPr>
              <a:t>MEM + HDD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8" name="Isosceles Triangle 57"/>
          <p:cNvSpPr/>
          <p:nvPr/>
        </p:nvSpPr>
        <p:spPr>
          <a:xfrm>
            <a:off x="3423120" y="4847144"/>
            <a:ext cx="2208688" cy="839305"/>
          </a:xfrm>
          <a:prstGeom prst="triangle">
            <a:avLst/>
          </a:prstGeom>
          <a:solidFill>
            <a:srgbClr val="5BC3E4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5364495" y="4883433"/>
            <a:ext cx="2312769" cy="62239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algn="l"/>
            <a:r>
              <a:rPr lang="en-US" sz="2800" dirty="0" smtClean="0">
                <a:solidFill>
                  <a:srgbClr val="000000"/>
                </a:solidFill>
              </a:rPr>
              <a:t>SSD only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63" name="Picture 62" descr="ss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30" y="5178074"/>
            <a:ext cx="492682" cy="546283"/>
          </a:xfrm>
          <a:prstGeom prst="rect">
            <a:avLst/>
          </a:prstGeom>
        </p:spPr>
      </p:pic>
      <p:pic>
        <p:nvPicPr>
          <p:cNvPr id="64" name="Picture 63" descr="ss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80" y="5178074"/>
            <a:ext cx="492682" cy="5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920"/>
            <a:ext cx="8229600" cy="49714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Pluggable Tier Management Policies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1381161" y="2600231"/>
            <a:ext cx="6381679" cy="2355137"/>
            <a:chOff x="375495" y="3063955"/>
            <a:chExt cx="8451005" cy="2623831"/>
          </a:xfrm>
        </p:grpSpPr>
        <p:sp>
          <p:nvSpPr>
            <p:cNvPr id="7" name="Isosceles Triangle 6"/>
            <p:cNvSpPr/>
            <p:nvPr/>
          </p:nvSpPr>
          <p:spPr>
            <a:xfrm>
              <a:off x="375495" y="3101726"/>
              <a:ext cx="8451005" cy="2586060"/>
            </a:xfrm>
            <a:prstGeom prst="triangle">
              <a:avLst>
                <a:gd name="adj" fmla="val 48914"/>
              </a:avLst>
            </a:prstGeom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712389" y="3111484"/>
              <a:ext cx="5724071" cy="1734539"/>
            </a:xfrm>
            <a:prstGeom prst="triangle">
              <a:avLst>
                <a:gd name="adj" fmla="val 48914"/>
              </a:avLst>
            </a:prstGeom>
            <a:solidFill>
              <a:srgbClr val="5BC3E4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3079579" y="3063955"/>
              <a:ext cx="2924879" cy="935059"/>
            </a:xfrm>
            <a:prstGeom prst="triangle">
              <a:avLst/>
            </a:prstGeom>
            <a:solidFill>
              <a:srgbClr val="1357D2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20291" y="3342126"/>
              <a:ext cx="1592102" cy="905847"/>
              <a:chOff x="2551700" y="3136435"/>
              <a:chExt cx="1971707" cy="905847"/>
            </a:xfrm>
          </p:grpSpPr>
          <p:pic>
            <p:nvPicPr>
              <p:cNvPr id="25" name="Picture 24" descr="dr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700" y="3136435"/>
                <a:ext cx="905847" cy="905847"/>
              </a:xfrm>
              <a:prstGeom prst="rect">
                <a:avLst/>
              </a:prstGeom>
            </p:spPr>
          </p:pic>
          <p:pic>
            <p:nvPicPr>
              <p:cNvPr id="26" name="Picture 25" descr="dr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7560" y="3136435"/>
                <a:ext cx="905847" cy="905847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2915072" y="4184473"/>
              <a:ext cx="3117752" cy="608608"/>
              <a:chOff x="2748327" y="4140075"/>
              <a:chExt cx="3423901" cy="716506"/>
            </a:xfrm>
          </p:grpSpPr>
          <p:pic>
            <p:nvPicPr>
              <p:cNvPr id="21" name="Picture 20" descr="ssd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3257" y="4140075"/>
                <a:ext cx="716506" cy="716506"/>
              </a:xfrm>
              <a:prstGeom prst="rect">
                <a:avLst/>
              </a:prstGeom>
            </p:spPr>
          </p:pic>
          <p:pic>
            <p:nvPicPr>
              <p:cNvPr id="22" name="Picture 21" descr="ssd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0792" y="4140075"/>
                <a:ext cx="716506" cy="716506"/>
              </a:xfrm>
              <a:prstGeom prst="rect">
                <a:avLst/>
              </a:prstGeom>
            </p:spPr>
          </p:pic>
          <p:pic>
            <p:nvPicPr>
              <p:cNvPr id="23" name="Picture 22" descr="ssd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8327" y="4140075"/>
                <a:ext cx="716506" cy="716506"/>
              </a:xfrm>
              <a:prstGeom prst="rect">
                <a:avLst/>
              </a:prstGeom>
            </p:spPr>
          </p:pic>
          <p:pic>
            <p:nvPicPr>
              <p:cNvPr id="24" name="Picture 23" descr="ssd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722" y="4140075"/>
                <a:ext cx="716506" cy="716506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2014109" y="5034643"/>
              <a:ext cx="5052547" cy="564402"/>
              <a:chOff x="1558704" y="4947295"/>
              <a:chExt cx="5553057" cy="651750"/>
            </a:xfrm>
          </p:grpSpPr>
          <p:pic>
            <p:nvPicPr>
              <p:cNvPr id="14" name="Picture 13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356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5" name="Picture 14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240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6" name="Picture 15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2472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7" name="Picture 16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8704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8" name="Picture 17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588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19" name="Picture 18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125" y="4947295"/>
                <a:ext cx="651750" cy="651750"/>
              </a:xfrm>
              <a:prstGeom prst="rect">
                <a:avLst/>
              </a:prstGeom>
            </p:spPr>
          </p:pic>
          <p:pic>
            <p:nvPicPr>
              <p:cNvPr id="20" name="Picture 19" descr="hd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0011" y="4947295"/>
                <a:ext cx="651750" cy="651750"/>
              </a:xfrm>
              <a:prstGeom prst="rect">
                <a:avLst/>
              </a:prstGeom>
            </p:spPr>
          </p:pic>
        </p:grpSp>
      </p:grpSp>
      <p:sp>
        <p:nvSpPr>
          <p:cNvPr id="39" name="Curved Left Arrow 38"/>
          <p:cNvSpPr/>
          <p:nvPr/>
        </p:nvSpPr>
        <p:spPr>
          <a:xfrm>
            <a:off x="5688638" y="2943634"/>
            <a:ext cx="1241806" cy="994855"/>
          </a:xfrm>
          <a:prstGeom prst="curvedLeftArrow">
            <a:avLst>
              <a:gd name="adj1" fmla="val 17630"/>
              <a:gd name="adj2" fmla="val 35370"/>
              <a:gd name="adj3" fmla="val 18617"/>
            </a:avLst>
          </a:prstGeom>
          <a:solidFill>
            <a:srgbClr val="D7123E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urved Left Arrow 39"/>
          <p:cNvSpPr/>
          <p:nvPr/>
        </p:nvSpPr>
        <p:spPr>
          <a:xfrm flipH="1" flipV="1">
            <a:off x="1487345" y="2750026"/>
            <a:ext cx="1787070" cy="2063485"/>
          </a:xfrm>
          <a:prstGeom prst="curvedLeftArrow">
            <a:avLst>
              <a:gd name="adj1" fmla="val 8845"/>
              <a:gd name="adj2" fmla="val 20757"/>
              <a:gd name="adj3" fmla="val 18617"/>
            </a:avLst>
          </a:prstGeom>
          <a:solidFill>
            <a:srgbClr val="D7123E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5919766" y="1909660"/>
            <a:ext cx="3065476" cy="961963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</a:rPr>
              <a:t>Evict stale data to slower tier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62316" y="1865010"/>
            <a:ext cx="3065476" cy="961963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</a:rPr>
              <a:t>Promote hot data to faster tier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13133" y="2588499"/>
            <a:ext cx="5573518" cy="2519990"/>
            <a:chOff x="1103043" y="2588499"/>
            <a:chExt cx="7431357" cy="251999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107891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708091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55891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908491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508691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107891" y="2590800"/>
              <a:ext cx="64008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107891" y="2590800"/>
              <a:ext cx="48006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107891" y="2590800"/>
              <a:ext cx="30480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107891" y="2590800"/>
              <a:ext cx="16002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708091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708091" y="2590800"/>
              <a:ext cx="48006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708091" y="2590800"/>
              <a:ext cx="32004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708091" y="2590800"/>
              <a:ext cx="14478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07891" y="2590800"/>
              <a:ext cx="16002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155891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155891" y="2590800"/>
              <a:ext cx="33528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155891" y="2590800"/>
              <a:ext cx="17526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08091" y="2590800"/>
              <a:ext cx="14478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07891" y="2590800"/>
              <a:ext cx="30480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908491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908491" y="2590800"/>
              <a:ext cx="16002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155891" y="2590800"/>
              <a:ext cx="17526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708091" y="2590800"/>
              <a:ext cx="32004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107891" y="2590800"/>
              <a:ext cx="48006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508691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908491" y="2590800"/>
              <a:ext cx="16002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155891" y="2590800"/>
              <a:ext cx="33528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708091" y="2590800"/>
              <a:ext cx="48006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107891" y="2590800"/>
              <a:ext cx="64008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534400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534400" y="2590800"/>
              <a:ext cx="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508691" y="2588499"/>
              <a:ext cx="1025709" cy="2516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08491" y="2588499"/>
              <a:ext cx="2625909" cy="2516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155891" y="2588499"/>
              <a:ext cx="4378509" cy="2516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698645" y="2588499"/>
              <a:ext cx="5835755" cy="2516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103043" y="2588499"/>
              <a:ext cx="7431357" cy="2516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1103043" y="2590800"/>
              <a:ext cx="7431357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708092" y="2588499"/>
              <a:ext cx="5826308" cy="2516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4155891" y="2588499"/>
              <a:ext cx="4378509" cy="2516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908491" y="2588499"/>
              <a:ext cx="2625909" cy="2516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7508691" y="2588499"/>
              <a:ext cx="1025709" cy="2519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789156" y="1747980"/>
            <a:ext cx="5211844" cy="4421910"/>
            <a:chOff x="2194873" y="1752600"/>
            <a:chExt cx="6949126" cy="4421910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687" y="1867620"/>
              <a:ext cx="1171004" cy="42741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578" y="1794677"/>
              <a:ext cx="1061222" cy="57330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1091" y="1752600"/>
              <a:ext cx="581596" cy="65745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4873" y="5606336"/>
              <a:ext cx="1234351" cy="30645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5336638"/>
              <a:ext cx="837872" cy="837872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91" y="5519839"/>
              <a:ext cx="1498600" cy="47147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5291" y="1851578"/>
              <a:ext cx="1041277" cy="4595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8382000" y="1987562"/>
              <a:ext cx="761999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000" b="1" kern="0" dirty="0">
                  <a:solidFill>
                    <a:srgbClr val="00000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…</a:t>
              </a:r>
              <a:endParaRPr lang="en-US" sz="1000" b="1" kern="0" dirty="0">
                <a:solidFill>
                  <a:srgbClr val="00000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382000" y="5632464"/>
              <a:ext cx="761999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000" b="1" kern="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…</a:t>
              </a:r>
              <a:endParaRPr lang="en-US" sz="1000" b="1" kern="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</p:grpSp>
      <p:sp>
        <p:nvSpPr>
          <p:cNvPr id="80" name="Title 1"/>
          <p:cNvSpPr txBox="1">
            <a:spLocks/>
          </p:cNvSpPr>
          <p:nvPr/>
        </p:nvSpPr>
        <p:spPr>
          <a:xfrm>
            <a:off x="1657350" y="73111"/>
            <a:ext cx="5829300" cy="121920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76CDF"/>
                </a:solidFill>
                <a:effectLst/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r>
              <a:rPr lang="en-US" dirty="0"/>
              <a:t>BIG DATA ECOSYSTEM ISSUES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z="1800" kern="0">
                <a:solidFill>
                  <a:sysClr val="windowText" lastClr="000000"/>
                </a:solidFill>
              </a:rPr>
              <a:pPr/>
              <a:t>8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816" y="1982942"/>
            <a:ext cx="1028700" cy="43975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91" y="5571523"/>
            <a:ext cx="1082900" cy="46346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57" y="5329708"/>
            <a:ext cx="471843" cy="8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9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>
            <a:spLocks/>
          </p:cNvSpPr>
          <p:nvPr/>
        </p:nvSpPr>
        <p:spPr>
          <a:xfrm>
            <a:off x="714375" y="76200"/>
            <a:ext cx="6772275" cy="121920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76CDF"/>
                </a:solidFill>
                <a:effectLst/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r>
              <a:rPr lang="en-US" dirty="0"/>
              <a:t>BIG DATA ECOSYSTEM WITH ALLUXIO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593555" y="2615696"/>
            <a:ext cx="5835945" cy="2718304"/>
            <a:chOff x="676940" y="2679277"/>
            <a:chExt cx="7781260" cy="2718304"/>
          </a:xfrm>
        </p:grpSpPr>
        <p:grpSp>
          <p:nvGrpSpPr>
            <p:cNvPr id="62" name="Group 61"/>
            <p:cNvGrpSpPr/>
            <p:nvPr/>
          </p:nvGrpSpPr>
          <p:grpSpPr>
            <a:xfrm>
              <a:off x="676940" y="2679277"/>
              <a:ext cx="7781260" cy="2718304"/>
              <a:chOff x="676940" y="2679277"/>
              <a:chExt cx="7781260" cy="2718304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40" y="2679277"/>
                <a:ext cx="7781260" cy="2718304"/>
              </a:xfrm>
              <a:prstGeom prst="rect">
                <a:avLst/>
              </a:prstGeom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6400800" y="2819400"/>
                <a:ext cx="1866332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kern="0" dirty="0">
                    <a:solidFill>
                      <a:srgbClr val="3C4650"/>
                    </a:solidFill>
                    <a:effectLst>
                      <a:outerShdw blurRad="12700" dir="2700000" algn="tl" rotWithShape="0">
                        <a:srgbClr val="3C4650">
                          <a:alpha val="0"/>
                        </a:srgbClr>
                      </a:outerShdw>
                    </a:effectLst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FUSE Compatible File System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667000" y="2819400"/>
                <a:ext cx="1981200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kern="0" dirty="0">
                    <a:solidFill>
                      <a:srgbClr val="3C4650"/>
                    </a:solidFill>
                    <a:effectLst>
                      <a:outerShdw blurRad="12700" dir="2700000" algn="tl" rotWithShape="0">
                        <a:srgbClr val="3C4650">
                          <a:alpha val="0"/>
                        </a:srgbClr>
                      </a:outerShdw>
                    </a:effectLst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Hadoop Compatible File System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724400" y="2819400"/>
                <a:ext cx="1676400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kern="0" dirty="0">
                    <a:solidFill>
                      <a:srgbClr val="3C4650"/>
                    </a:solidFill>
                    <a:effectLst>
                      <a:outerShdw blurRad="12700" dir="2700000" algn="tl" rotWithShape="0">
                        <a:srgbClr val="3C4650">
                          <a:alpha val="0"/>
                        </a:srgbClr>
                      </a:outerShdw>
                    </a:effectLst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Native Key-Value Interface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870" y="2819400"/>
                <a:ext cx="1718930" cy="24622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kern="0" dirty="0">
                    <a:solidFill>
                      <a:srgbClr val="3C4650"/>
                    </a:solidFill>
                    <a:effectLst>
                      <a:outerShdw blurRad="12700" dir="2700000" algn="tl" rotWithShape="0">
                        <a:srgbClr val="3C4650">
                          <a:alpha val="0"/>
                        </a:srgbClr>
                      </a:outerShdw>
                    </a:effectLst>
                    <a:latin typeface="Source Sans Pro Semibold" charset="0"/>
                    <a:ea typeface="Source Sans Pro Semibold" charset="0"/>
                    <a:cs typeface="Source Sans Pro Semibold" charset="0"/>
                  </a:rPr>
                  <a:t>Native File System</a:t>
                </a:r>
              </a:p>
            </p:txBody>
          </p: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51" y="3747644"/>
              <a:ext cx="1870785" cy="595756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5E30B-97F8-6A48-9184-3F4A94A2EC25}" type="slidenum">
              <a:rPr lang="en-US" sz="1800" kern="0">
                <a:solidFill>
                  <a:sysClr val="windowText" lastClr="000000"/>
                </a:solidFill>
              </a:rPr>
              <a:pPr/>
              <a:t>9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816" y="1982942"/>
            <a:ext cx="1028700" cy="43975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91" y="5571523"/>
            <a:ext cx="1082900" cy="463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57" y="5329708"/>
            <a:ext cx="471843" cy="842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54209" y="3334780"/>
            <a:ext cx="325166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Enabling any application to access data from any storage system </a:t>
            </a:r>
            <a:endParaRPr lang="en-US" sz="2000" kern="0" dirty="0" smtClean="0">
              <a:effectLst>
                <a:outerShdw blurRad="12700" dir="2700000" algn="tl" rotWithShape="0">
                  <a:srgbClr val="3C4650">
                    <a:alpha val="0"/>
                  </a:srgbClr>
                </a:outerShdw>
              </a:effectLst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en-US" sz="2000" kern="0" dirty="0" smtClean="0"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at </a:t>
            </a:r>
            <a:r>
              <a:rPr lang="en-US" sz="2000" kern="0" dirty="0"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" charset="0"/>
                <a:ea typeface="Source Sans Pro" charset="0"/>
                <a:cs typeface="Source Sans Pro" charset="0"/>
              </a:rPr>
              <a:t>memory-speed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789156" y="1747980"/>
            <a:ext cx="5211844" cy="4421910"/>
            <a:chOff x="2194873" y="1752600"/>
            <a:chExt cx="6949126" cy="44219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687" y="1867620"/>
              <a:ext cx="1171004" cy="4274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1578" y="1794677"/>
              <a:ext cx="1061222" cy="57330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51091" y="1752600"/>
              <a:ext cx="581596" cy="65745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94873" y="5606336"/>
              <a:ext cx="1234351" cy="30645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5336638"/>
              <a:ext cx="837872" cy="83787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91" y="5519839"/>
              <a:ext cx="1498600" cy="47147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5291" y="1851578"/>
              <a:ext cx="1041277" cy="4595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382000" y="1987562"/>
              <a:ext cx="761999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000" b="1" kern="0" dirty="0">
                  <a:solidFill>
                    <a:srgbClr val="00000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…</a:t>
              </a:r>
              <a:endParaRPr lang="en-US" sz="1000" b="1" kern="0" dirty="0">
                <a:solidFill>
                  <a:srgbClr val="00000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382000" y="5632464"/>
              <a:ext cx="761999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000" b="1" kern="0" dirty="0">
                  <a:solidFill>
                    <a:srgbClr val="3C4650"/>
                  </a:solidFill>
                  <a:effectLst>
                    <a:outerShdw blurRad="12700" dir="2700000" algn="tl" rotWithShape="0">
                      <a:srgbClr val="3C4650">
                        <a:alpha val="0"/>
                      </a:srgbClr>
                    </a:outerShdw>
                  </a:effectLst>
                  <a:latin typeface="Source Sans Pro Semibold" charset="0"/>
                  <a:ea typeface="Source Sans Pro Semibold" charset="0"/>
                  <a:cs typeface="Source Sans Pro Semibold" charset="0"/>
                </a:rPr>
                <a:t>…</a:t>
              </a:r>
              <a:endParaRPr lang="en-US" sz="1000" b="1" kern="0" dirty="0">
                <a:solidFill>
                  <a:srgbClr val="3C4650"/>
                </a:solidFill>
                <a:effectLst>
                  <a:outerShdw blurRad="12700" dir="2700000" algn="tl" rotWithShape="0">
                    <a:srgbClr val="3C4650">
                      <a:alpha val="0"/>
                    </a:srgbClr>
                  </a:outerShdw>
                </a:effectLst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81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luxio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lluxio Theme" id="{AC5A3199-9580-F343-BDAC-0A62D3D2D974}" vid="{B74AB73C-9EC9-3C4B-BD2C-C4D72DB5E0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8384</TotalTime>
  <Words>2886</Words>
  <Application>Microsoft Macintosh PowerPoint</Application>
  <PresentationFormat>On-screen Show (4:3)</PresentationFormat>
  <Paragraphs>765</Paragraphs>
  <Slides>71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Alluxio Theme</vt:lpstr>
      <vt:lpstr>PowerPoint Presentation</vt:lpstr>
      <vt:lpstr>About Us</vt:lpstr>
      <vt:lpstr>PowerPoint Presentation</vt:lpstr>
      <vt:lpstr>Outline</vt:lpstr>
      <vt:lpstr>HARDWARE TRENDS</vt:lpstr>
      <vt:lpstr>BIG DATA ECOSYSTEM YESTERDAY</vt:lpstr>
      <vt:lpstr>BIG DATA ECOSYSTEM TODAY</vt:lpstr>
      <vt:lpstr>PowerPoint Presentation</vt:lpstr>
      <vt:lpstr>PowerPoint Presentation</vt:lpstr>
      <vt:lpstr>ATTRIBUTES</vt:lpstr>
      <vt:lpstr>OPEN SOURCE ALLUXIO</vt:lpstr>
      <vt:lpstr>Outline</vt:lpstr>
      <vt:lpstr>PowerPoint Presentation</vt:lpstr>
      <vt:lpstr>Consolidating Memory</vt:lpstr>
      <vt:lpstr>PowerPoint Presentation</vt:lpstr>
      <vt:lpstr>Data Resilience during Crashes</vt:lpstr>
      <vt:lpstr>Data Resilience during Crashes</vt:lpstr>
      <vt:lpstr>Data Resilience during Crashes</vt:lpstr>
      <vt:lpstr>PowerPoint Presentation</vt:lpstr>
      <vt:lpstr>PowerPoint Presentation</vt:lpstr>
      <vt:lpstr>CASE STUDY</vt:lpstr>
      <vt:lpstr>Barclays Previous Architecture</vt:lpstr>
      <vt:lpstr>Barclays Architecture with Alluxio</vt:lpstr>
      <vt:lpstr>PowerPoint Presentation</vt:lpstr>
      <vt:lpstr>Data Sharing Between Frameworks</vt:lpstr>
      <vt:lpstr>Data Sharing Between Frameworks</vt:lpstr>
      <vt:lpstr>CASE STUDY</vt:lpstr>
      <vt:lpstr>Qunar Previous Architecture</vt:lpstr>
      <vt:lpstr>Qunar Architecture with Alluxio</vt:lpstr>
      <vt:lpstr>PowerPoint Presentation</vt:lpstr>
      <vt:lpstr>Decoupling Compute from Storage</vt:lpstr>
      <vt:lpstr>Remote I/O problems</vt:lpstr>
      <vt:lpstr>Visualizing the Stack with Alluxio</vt:lpstr>
      <vt:lpstr>CASE STUDY</vt:lpstr>
      <vt:lpstr>PowerPoint Presentation</vt:lpstr>
      <vt:lpstr>Unified Name Space</vt:lpstr>
      <vt:lpstr>Common Scenarios</vt:lpstr>
      <vt:lpstr>Transparent Naming</vt:lpstr>
      <vt:lpstr>Multiple Storage Systems</vt:lpstr>
      <vt:lpstr>A Proliferation of Under Storage Systems</vt:lpstr>
      <vt:lpstr>CASE STUDY</vt:lpstr>
      <vt:lpstr>BENEFITS</vt:lpstr>
      <vt:lpstr>Outline</vt:lpstr>
      <vt:lpstr>Architecture</vt:lpstr>
      <vt:lpstr>Alluxio Files</vt:lpstr>
      <vt:lpstr>Alluxio Architecture</vt:lpstr>
      <vt:lpstr>Alluxio Clients</vt:lpstr>
      <vt:lpstr>UnderFileSystem (UFS)</vt:lpstr>
      <vt:lpstr>How to use Alluxio</vt:lpstr>
      <vt:lpstr>Outline</vt:lpstr>
      <vt:lpstr>PowerPoint Presentation</vt:lpstr>
      <vt:lpstr>Alluxio Open Source Folder Structure</vt:lpstr>
      <vt:lpstr>Scripts and Configurations</vt:lpstr>
      <vt:lpstr>Tests, Examples, Documentation</vt:lpstr>
      <vt:lpstr>Alluxio Java Source Code</vt:lpstr>
      <vt:lpstr>Contributing to Alluxio Workflow</vt:lpstr>
      <vt:lpstr>Contributing to Alluxio Workflow</vt:lpstr>
      <vt:lpstr>PowerPoint Presentation</vt:lpstr>
      <vt:lpstr>Contributing to Alluxio Workflow</vt:lpstr>
      <vt:lpstr>Contributing to Alluxio Workflow</vt:lpstr>
      <vt:lpstr>Outline</vt:lpstr>
      <vt:lpstr>Takeaway: When to use Alluxio</vt:lpstr>
      <vt:lpstr>Join the community</vt:lpstr>
      <vt:lpstr>PowerPoint Presentation</vt:lpstr>
      <vt:lpstr>PowerPoint Presentation</vt:lpstr>
      <vt:lpstr>Thank you!</vt:lpstr>
      <vt:lpstr>Backup </vt:lpstr>
      <vt:lpstr>PowerPoint Presentation</vt:lpstr>
      <vt:lpstr>Alluxio Manages All Local Storage</vt:lpstr>
      <vt:lpstr>Configurable Storage Tiers</vt:lpstr>
      <vt:lpstr>Pluggable Tier Management Policies</vt:lpstr>
    </vt:vector>
  </TitlesOfParts>
  <Company>aunglinn2003@gmail.com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Aung Linn</dc:creator>
  <cp:lastModifiedBy>Yupeng Fu</cp:lastModifiedBy>
  <cp:revision>786</cp:revision>
  <dcterms:created xsi:type="dcterms:W3CDTF">2016-02-26T20:40:35Z</dcterms:created>
  <dcterms:modified xsi:type="dcterms:W3CDTF">2016-08-21T05:24:22Z</dcterms:modified>
</cp:coreProperties>
</file>